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</p:sldMasterIdLst>
  <p:notesMasterIdLst>
    <p:notesMasterId r:id="rId33"/>
  </p:notesMasterIdLst>
  <p:handoutMasterIdLst>
    <p:handoutMasterId r:id="rId34"/>
  </p:handoutMasterIdLst>
  <p:sldIdLst>
    <p:sldId id="281" r:id="rId3"/>
    <p:sldId id="359" r:id="rId4"/>
    <p:sldId id="418" r:id="rId5"/>
    <p:sldId id="363" r:id="rId6"/>
    <p:sldId id="422" r:id="rId7"/>
    <p:sldId id="421" r:id="rId8"/>
    <p:sldId id="393" r:id="rId9"/>
    <p:sldId id="394" r:id="rId10"/>
    <p:sldId id="395" r:id="rId11"/>
    <p:sldId id="397" r:id="rId12"/>
    <p:sldId id="407" r:id="rId13"/>
    <p:sldId id="419" r:id="rId14"/>
    <p:sldId id="408" r:id="rId15"/>
    <p:sldId id="409" r:id="rId16"/>
    <p:sldId id="411" r:id="rId17"/>
    <p:sldId id="412" r:id="rId18"/>
    <p:sldId id="414" r:id="rId19"/>
    <p:sldId id="406" r:id="rId20"/>
    <p:sldId id="420" r:id="rId21"/>
    <p:sldId id="413" r:id="rId22"/>
    <p:sldId id="415" r:id="rId23"/>
    <p:sldId id="416" r:id="rId24"/>
    <p:sldId id="417" r:id="rId25"/>
    <p:sldId id="399" r:id="rId26"/>
    <p:sldId id="400" r:id="rId27"/>
    <p:sldId id="401" r:id="rId28"/>
    <p:sldId id="402" r:id="rId29"/>
    <p:sldId id="403" r:id="rId30"/>
    <p:sldId id="404" r:id="rId31"/>
    <p:sldId id="423" r:id="rId32"/>
  </p:sldIdLst>
  <p:sldSz cx="12192000" cy="6858000"/>
  <p:notesSz cx="6805613" cy="99441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7404" autoAdjust="0"/>
  </p:normalViewPr>
  <p:slideViewPr>
    <p:cSldViewPr snapToGrid="0">
      <p:cViewPr varScale="1">
        <p:scale>
          <a:sx n="106" d="100"/>
          <a:sy n="106" d="100"/>
        </p:scale>
        <p:origin x="73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8" d="100"/>
          <a:sy n="98" d="100"/>
        </p:scale>
        <p:origin x="258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302" cy="498208"/>
          </a:xfrm>
          <a:prstGeom prst="rect">
            <a:avLst/>
          </a:prstGeom>
        </p:spPr>
        <p:txBody>
          <a:bodyPr vert="horz" lIns="88349" tIns="44175" rIns="88349" bIns="44175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4790" y="1"/>
            <a:ext cx="2949302" cy="498208"/>
          </a:xfrm>
          <a:prstGeom prst="rect">
            <a:avLst/>
          </a:prstGeom>
        </p:spPr>
        <p:txBody>
          <a:bodyPr vert="horz" lIns="88349" tIns="44175" rIns="88349" bIns="44175" rtlCol="0"/>
          <a:lstStyle>
            <a:lvl1pPr algn="r">
              <a:defRPr sz="1200"/>
            </a:lvl1pPr>
          </a:lstStyle>
          <a:p>
            <a:fld id="{445760E5-1010-4A7D-8D90-B2B20A0E1692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45892"/>
            <a:ext cx="2949302" cy="498208"/>
          </a:xfrm>
          <a:prstGeom prst="rect">
            <a:avLst/>
          </a:prstGeom>
        </p:spPr>
        <p:txBody>
          <a:bodyPr vert="horz" lIns="88349" tIns="44175" rIns="88349" bIns="44175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4790" y="9445892"/>
            <a:ext cx="2949302" cy="498208"/>
          </a:xfrm>
          <a:prstGeom prst="rect">
            <a:avLst/>
          </a:prstGeom>
        </p:spPr>
        <p:txBody>
          <a:bodyPr vert="horz" lIns="88349" tIns="44175" rIns="88349" bIns="44175" rtlCol="0" anchor="b"/>
          <a:lstStyle>
            <a:lvl1pPr algn="r">
              <a:defRPr sz="1200"/>
            </a:lvl1pPr>
          </a:lstStyle>
          <a:p>
            <a:fld id="{3F034ECB-6B9B-4737-98C8-F16125DB84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0385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5700" tIns="47850" rIns="95700" bIns="47850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4940" y="0"/>
            <a:ext cx="2949099" cy="498932"/>
          </a:xfrm>
          <a:prstGeom prst="rect">
            <a:avLst/>
          </a:prstGeom>
        </p:spPr>
        <p:txBody>
          <a:bodyPr vert="horz" lIns="95700" tIns="47850" rIns="95700" bIns="47850" rtlCol="0"/>
          <a:lstStyle>
            <a:lvl1pPr algn="r">
              <a:defRPr sz="1300"/>
            </a:lvl1pPr>
          </a:lstStyle>
          <a:p>
            <a:fld id="{FD1AF4D2-174D-453E-8EC1-F42B0AFAA496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00" tIns="47850" rIns="95700" bIns="4785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90"/>
          </a:xfrm>
          <a:prstGeom prst="rect">
            <a:avLst/>
          </a:prstGeom>
        </p:spPr>
        <p:txBody>
          <a:bodyPr vert="horz" lIns="95700" tIns="47850" rIns="95700" bIns="4785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5700" tIns="47850" rIns="95700" bIns="47850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8931"/>
          </a:xfrm>
          <a:prstGeom prst="rect">
            <a:avLst/>
          </a:prstGeom>
        </p:spPr>
        <p:txBody>
          <a:bodyPr vert="horz" lIns="95700" tIns="47850" rIns="95700" bIns="47850" rtlCol="0" anchor="b"/>
          <a:lstStyle>
            <a:lvl1pPr algn="r">
              <a:defRPr sz="1300"/>
            </a:lvl1pPr>
          </a:lstStyle>
          <a:p>
            <a:fld id="{368D9D0E-3BB7-4104-9FEC-20C20C7583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7117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Doplnit </a:t>
            </a:r>
            <a:r>
              <a:rPr lang="cs-CZ" dirty="0" err="1"/>
              <a:t>vozoznak</a:t>
            </a:r>
            <a:r>
              <a:rPr lang="cs-CZ" dirty="0"/>
              <a:t> do videa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D9D0E-3BB7-4104-9FEC-20C20C7583CD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4873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D9D0E-3BB7-4104-9FEC-20C20C7583CD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8547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2116968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813209"/>
            <a:ext cx="9144000" cy="100205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F292-F4EA-41BE-9EB1-21C68DB53DE5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61C6-F9A0-4E12-ADCF-2AB45372A0AF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Přímá spojnice 8"/>
          <p:cNvCxnSpPr/>
          <p:nvPr userDrawn="1"/>
        </p:nvCxnSpPr>
        <p:spPr>
          <a:xfrm rot="5400000" flipH="1" flipV="1">
            <a:off x="6187721" y="296513"/>
            <a:ext cx="7951" cy="11520000"/>
          </a:xfrm>
          <a:prstGeom prst="line">
            <a:avLst/>
          </a:prstGeom>
          <a:ln w="3175">
            <a:solidFill>
              <a:srgbClr val="004F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ázek 9">
            <a:extLst>
              <a:ext uri="{FF2B5EF4-FFF2-40B4-BE49-F238E27FC236}">
                <a16:creationId xmlns:a16="http://schemas.microsoft.com/office/drawing/2014/main" id="{BA9B3CBD-FBEC-4FFD-B5C4-A10CD2F867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660" y="357730"/>
            <a:ext cx="2386940" cy="86622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875" y="299089"/>
            <a:ext cx="4467225" cy="90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04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C9EF52-968B-4758-9D6E-16B4E2F7B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6CDCEC6-FC33-462F-BFD0-0F5E3FB7F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AA6FD24-CFB9-404A-87A3-D05E59E68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152B84D-67BB-451E-886F-BC3C090557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1E6B2C2-E6D7-48CE-9F5E-7E8D44600D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5DD0601-7A62-4050-AF44-054FE74D0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97F4-BBC7-4B63-A55F-D8803BAE7A96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3D7E1F9-35B0-4951-8798-5D08890AB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4F25A1F-B476-4658-808D-3D73C2CCA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86B1-84CF-4AFC-AEBC-9184E7D86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522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672111-D606-42AD-87A7-0FBA10A4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964E418-7622-4BB8-B89B-E91715E5E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97F4-BBC7-4B63-A55F-D8803BAE7A96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3C78367-4548-41CA-A29C-5680488FA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1DD2851-FE9B-42FF-A719-A3E36AF5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86B1-84CF-4AFC-AEBC-9184E7D86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8640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877E057-E2E7-42FA-A198-ED6B5D68C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97F4-BBC7-4B63-A55F-D8803BAE7A96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B6F3F3E-DDF0-4CA7-8967-670E0C131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3C100DD-2C09-4E1B-8F40-54D10C13A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86B1-84CF-4AFC-AEBC-9184E7D86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0117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353B1B-4822-4DE9-9EEB-5824A7168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CE4AE2-A842-4462-BA75-F1EC2C856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9CD4BC3-3C95-43F3-AD2F-D441AA3E6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01C1E2E-E775-4E5B-B54B-9B961F17F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97F4-BBC7-4B63-A55F-D8803BAE7A96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080B48-3695-4948-8E43-56FE7ADA4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87B2DF0-A5EF-48D0-9264-560745E83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86B1-84CF-4AFC-AEBC-9184E7D86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3014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1E2686-5BDA-46FB-9549-0E68B6DE5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1C52EE7-412F-46D2-95F0-D60CC5CBF7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66D358A-363F-4658-A82A-68943D254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ED0EF1F-20D4-40E4-9881-3D4AC741F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97F4-BBC7-4B63-A55F-D8803BAE7A96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AE22034-E0EC-44CB-AD80-F18CA81F5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9043A7C-15BE-4589-8530-DB80E2330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86B1-84CF-4AFC-AEBC-9184E7D86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610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A38F2-32BA-4D7B-8A62-DD53C6346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875E1CA-61F1-4792-BF8F-E06ABE3130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6437CF-48B2-4D6F-AFBF-1B1B2F292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97F4-BBC7-4B63-A55F-D8803BAE7A96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CD8A87-6284-4A38-B32D-7CBBB5E12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26D168F-A132-4EE4-85E7-07B35AA2F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86B1-84CF-4AFC-AEBC-9184E7D86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4097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9F99E1D-DF1D-4FD4-A862-D87D889D7E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AD909CC-227D-4D71-A883-4E0328A49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8794F3-95B5-4CF3-B430-32C149C70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97F4-BBC7-4B63-A55F-D8803BAE7A96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5C2BB0-ABA2-46A7-B77F-06DA3A2A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1AA3D98-D31A-49F8-A771-CEC8414C0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86B1-84CF-4AFC-AEBC-9184E7D86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7874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1423" y="184485"/>
            <a:ext cx="5723019" cy="101098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F292-F4EA-41BE-9EB1-21C68DB53DE5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61C6-F9A0-4E12-ADCF-2AB45372A0AF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Přímá spojnice 7"/>
          <p:cNvCxnSpPr/>
          <p:nvPr userDrawn="1"/>
        </p:nvCxnSpPr>
        <p:spPr>
          <a:xfrm rot="5400000" flipH="1" flipV="1">
            <a:off x="6189920" y="-4499489"/>
            <a:ext cx="7951" cy="11520000"/>
          </a:xfrm>
          <a:prstGeom prst="line">
            <a:avLst/>
          </a:prstGeom>
          <a:ln w="3175">
            <a:solidFill>
              <a:srgbClr val="004F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4" y="296491"/>
            <a:ext cx="3543321" cy="71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33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F292-F4EA-41BE-9EB1-21C68DB53DE5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61C6-F9A0-4E12-ADCF-2AB45372A0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80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F292-F4EA-41BE-9EB1-21C68DB53DE5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61C6-F9A0-4E12-ADCF-2AB45372A0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3682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F292-F4EA-41BE-9EB1-21C68DB53DE5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61C6-F9A0-4E12-ADCF-2AB45372A0AF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4" y="296491"/>
            <a:ext cx="3543321" cy="71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83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6D6E4F-F714-4258-8A5A-E712777C4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E656FFC-F2BB-4D82-964E-DE71E33C82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F9F742-D838-4ED0-8D7D-4EAB1CC01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97F4-BBC7-4B63-A55F-D8803BAE7A96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AD3F66-C899-4D3F-A7C9-B1AACCBAD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C8FDEC-AAC7-4F00-A07E-9F7207E9A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86B1-84CF-4AFC-AEBC-9184E7D86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0022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841F5B-5927-49EF-9A3C-5E204B553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C9A539-F11A-42F9-A636-11595E146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6B98B2-E46C-413C-B57E-1B6BA40B6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97F4-BBC7-4B63-A55F-D8803BAE7A96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4C3270-A0E2-4C18-8044-D4389A7D9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9068402-008B-45A3-B036-BBD4F662C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86B1-84CF-4AFC-AEBC-9184E7D86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5971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FEB407-2AA2-4497-AE6D-BDD9195CF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2D28EF1-F29E-46A8-96F7-E8C3D41EF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A5FCBE-5C0E-4CBF-B692-93CEF4ACC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97F4-BBC7-4B63-A55F-D8803BAE7A96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25E1DD-4408-4686-89C0-BCDB723A6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5AB76B-37DB-4243-A923-9FA8D1F2B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86B1-84CF-4AFC-AEBC-9184E7D86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9327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E8E51B-F25E-49FF-A3E9-511F94F6A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51D16A-2157-47F4-B119-17306BBBAC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D01232-6683-4078-AA9D-EFFD7603C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EC982D5-2226-4D9D-B864-937C6D678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697F4-BBC7-4B63-A55F-D8803BAE7A96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B2A9C97-5C02-4A30-8995-95908235B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4F58AA5-E563-4659-93C8-8A13EA888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86B1-84CF-4AFC-AEBC-9184E7D86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6729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541423" y="184485"/>
            <a:ext cx="10515600" cy="10109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01843" y="149676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9F292-F4EA-41BE-9EB1-21C68DB53DE5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361C6-F9A0-4E12-ADCF-2AB45372A0AF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Přímá spojnice 7"/>
          <p:cNvCxnSpPr/>
          <p:nvPr userDrawn="1"/>
        </p:nvCxnSpPr>
        <p:spPr>
          <a:xfrm flipH="1" flipV="1">
            <a:off x="425945" y="0"/>
            <a:ext cx="7951" cy="6858000"/>
          </a:xfrm>
          <a:prstGeom prst="line">
            <a:avLst/>
          </a:prstGeom>
          <a:ln w="3175">
            <a:solidFill>
              <a:srgbClr val="004F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362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cs-CZ" sz="4000" kern="1200" dirty="0">
          <a:solidFill>
            <a:srgbClr val="E4002B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EE1D775-30C0-4820-9BD5-BCFF2E138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233D98-5A77-4E22-AB5B-DAAEC4ABD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8870215-F40B-443D-B872-7DF058AC51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697F4-BBC7-4B63-A55F-D8803BAE7A96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6A9DAF4-9911-42EA-B26E-EEB75B19F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DFAC9F-90C5-446F-89FF-11B21A8DB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186B1-84CF-4AFC-AEBC-9184E7D86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381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l33SKTqBFo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2.wdp"/><Relationship Id="rId7" Type="http://schemas.openxmlformats.org/officeDocument/2006/relationships/image" Target="../media/image53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3.wdp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Onr-IQy05w" TargetMode="Externa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56.jpe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80ahCv61HE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uvss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inkedin.com/company/42897559" TargetMode="External"/><Relationship Id="rId5" Type="http://schemas.openxmlformats.org/officeDocument/2006/relationships/hyperlink" Target="https://www.instagram.com/uvssrfsi/" TargetMode="External"/><Relationship Id="rId4" Type="http://schemas.openxmlformats.org/officeDocument/2006/relationships/hyperlink" Target="https://www.youtube.com/channel/UCtfPB2YqvAYFp5exmoQdlP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1D48EF-ED09-41C7-97A8-70FADBD7B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935" y="2147317"/>
            <a:ext cx="11467070" cy="2135658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Představení zaměření</a:t>
            </a:r>
            <a:br>
              <a:rPr lang="cs-CZ" sz="4000" b="1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cs-CZ" sz="32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Ústavu výrobních strojů systémů a robotiky </a:t>
            </a:r>
            <a:br>
              <a:rPr lang="cs-CZ" sz="32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20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41960" y="184485"/>
            <a:ext cx="7940040" cy="1010980"/>
          </a:xfrm>
        </p:spPr>
        <p:txBody>
          <a:bodyPr>
            <a:norm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 ústavu – oblasti excelence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Pětiúhelník 4">
            <a:extLst>
              <a:ext uri="{FF2B5EF4-FFF2-40B4-BE49-F238E27FC236}">
                <a16:creationId xmlns:a16="http://schemas.microsoft.com/office/drawing/2014/main" id="{17369145-D988-4F44-9D86-7F22F26FCCBA}"/>
              </a:ext>
            </a:extLst>
          </p:cNvPr>
          <p:cNvSpPr/>
          <p:nvPr/>
        </p:nvSpPr>
        <p:spPr>
          <a:xfrm>
            <a:off x="630420" y="1412153"/>
            <a:ext cx="11236412" cy="540000"/>
          </a:xfrm>
          <a:prstGeom prst="rect">
            <a:avLst/>
          </a:prstGeom>
          <a:solidFill>
            <a:srgbClr val="004F7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Pokročilé a volumetrické kompenzace obráběcích strojů 3D a 5D</a:t>
            </a:r>
            <a:endParaRPr lang="en-US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1002985" y="2064804"/>
            <a:ext cx="10189271" cy="4384114"/>
            <a:chOff x="508369" y="1447978"/>
            <a:chExt cx="11498972" cy="4769297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369" y="2659412"/>
              <a:ext cx="3828531" cy="3557863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4661" y="1616560"/>
              <a:ext cx="998237" cy="983338"/>
            </a:xfrm>
            <a:prstGeom prst="rect">
              <a:avLst/>
            </a:prstGeom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2062" y="1447978"/>
              <a:ext cx="4525279" cy="2715168"/>
            </a:xfrm>
            <a:prstGeom prst="rect">
              <a:avLst/>
            </a:prstGeom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6441" y="2540383"/>
              <a:ext cx="3325621" cy="3676892"/>
            </a:xfrm>
            <a:prstGeom prst="rect">
              <a:avLst/>
            </a:prstGeom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4723" y="4577469"/>
              <a:ext cx="4242454" cy="1549755"/>
            </a:xfrm>
            <a:prstGeom prst="rect">
              <a:avLst/>
            </a:prstGeom>
          </p:spPr>
        </p:pic>
      </p:grpSp>
      <p:sp>
        <p:nvSpPr>
          <p:cNvPr id="11" name="Obdélník 10">
            <a:extLst>
              <a:ext uri="{FF2B5EF4-FFF2-40B4-BE49-F238E27FC236}">
                <a16:creationId xmlns:a16="http://schemas.microsoft.com/office/drawing/2014/main" id="{727380D3-4140-4A8D-AF75-E0C952E936FC}"/>
              </a:ext>
            </a:extLst>
          </p:cNvPr>
          <p:cNvSpPr/>
          <p:nvPr/>
        </p:nvSpPr>
        <p:spPr>
          <a:xfrm>
            <a:off x="10974894" y="6561570"/>
            <a:ext cx="104547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chemeClr val="tx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cs-CZ" sz="800" i="1" dirty="0">
                <a:solidFill>
                  <a:schemeClr val="tx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Holub, </a:t>
            </a:r>
            <a:r>
              <a:rPr lang="cs-CZ" sz="800" i="1" dirty="0" err="1">
                <a:solidFill>
                  <a:schemeClr val="tx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Rosenfeld</a:t>
            </a:r>
            <a:r>
              <a:rPr lang="en-US" sz="800" i="1" dirty="0">
                <a:solidFill>
                  <a:schemeClr val="tx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cs-CZ" sz="800" i="1" dirty="0"/>
          </a:p>
        </p:txBody>
      </p:sp>
    </p:spTree>
    <p:extLst>
      <p:ext uri="{BB962C8B-B14F-4D97-AF65-F5344CB8AC3E}">
        <p14:creationId xmlns:p14="http://schemas.microsoft.com/office/powerpoint/2010/main" val="1232530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41960" y="184485"/>
            <a:ext cx="7940040" cy="1010980"/>
          </a:xfrm>
        </p:spPr>
        <p:txBody>
          <a:bodyPr>
            <a:norm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 ústavu – oblasti excelence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Pětiúhelník 4">
            <a:extLst>
              <a:ext uri="{FF2B5EF4-FFF2-40B4-BE49-F238E27FC236}">
                <a16:creationId xmlns:a16="http://schemas.microsoft.com/office/drawing/2014/main" id="{6C2AAEB8-A865-4EF9-B214-1171BCC65360}"/>
              </a:ext>
            </a:extLst>
          </p:cNvPr>
          <p:cNvSpPr/>
          <p:nvPr/>
        </p:nvSpPr>
        <p:spPr>
          <a:xfrm>
            <a:off x="612132" y="1480824"/>
            <a:ext cx="11236412" cy="540000"/>
          </a:xfrm>
          <a:prstGeom prst="rect">
            <a:avLst/>
          </a:prstGeom>
          <a:solidFill>
            <a:srgbClr val="004F7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Virtuální a rozšířená realita pro aplikace I 4.0, digitální dvojčata </a:t>
            </a:r>
            <a:endParaRPr lang="en-US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508" y="2520884"/>
            <a:ext cx="4209618" cy="331502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7D353CD-825E-4507-A41C-9A2DB4696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722" y="2520883"/>
            <a:ext cx="4780858" cy="3315024"/>
          </a:xfrm>
          <a:prstGeom prst="rect">
            <a:avLst/>
          </a:prstGeom>
        </p:spPr>
      </p:pic>
      <p:pic>
        <p:nvPicPr>
          <p:cNvPr id="7" name="Zástupný symbol pro obsah 3">
            <a:extLst>
              <a:ext uri="{FF2B5EF4-FFF2-40B4-BE49-F238E27FC236}">
                <a16:creationId xmlns:a16="http://schemas.microsoft.com/office/drawing/2014/main" id="{E942A681-9350-4773-BF26-AF76905333CC}"/>
              </a:ext>
            </a:extLst>
          </p:cNvPr>
          <p:cNvPicPr>
            <a:picLocks noGrp="1"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2607" y="3073388"/>
            <a:ext cx="3315022" cy="221001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727380D3-4140-4A8D-AF75-E0C952E936FC}"/>
              </a:ext>
            </a:extLst>
          </p:cNvPr>
          <p:cNvSpPr/>
          <p:nvPr/>
        </p:nvSpPr>
        <p:spPr>
          <a:xfrm>
            <a:off x="11284722" y="6536288"/>
            <a:ext cx="7986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chemeClr val="tx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cs-CZ" sz="800" i="1" dirty="0">
                <a:solidFill>
                  <a:schemeClr val="tx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VUT v Brně</a:t>
            </a:r>
            <a:r>
              <a:rPr lang="en-US" sz="800" i="1" dirty="0">
                <a:solidFill>
                  <a:schemeClr val="tx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cs-CZ" sz="800" i="1" dirty="0"/>
          </a:p>
        </p:txBody>
      </p:sp>
      <p:sp>
        <p:nvSpPr>
          <p:cNvPr id="9" name="Obdélník 8"/>
          <p:cNvSpPr/>
          <p:nvPr/>
        </p:nvSpPr>
        <p:spPr>
          <a:xfrm>
            <a:off x="4213596" y="5874966"/>
            <a:ext cx="1266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Power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wall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994997" y="5933891"/>
            <a:ext cx="1178528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HTC brýle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9414802" y="5884648"/>
            <a:ext cx="659155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Cave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602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41960" y="184485"/>
            <a:ext cx="7940040" cy="1010980"/>
          </a:xfrm>
        </p:spPr>
        <p:txBody>
          <a:bodyPr>
            <a:norm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 ústavu – oblasti excelence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Pětiúhelník 4">
            <a:extLst>
              <a:ext uri="{FF2B5EF4-FFF2-40B4-BE49-F238E27FC236}">
                <a16:creationId xmlns:a16="http://schemas.microsoft.com/office/drawing/2014/main" id="{6C2AAEB8-A865-4EF9-B214-1171BCC65360}"/>
              </a:ext>
            </a:extLst>
          </p:cNvPr>
          <p:cNvSpPr/>
          <p:nvPr/>
        </p:nvSpPr>
        <p:spPr>
          <a:xfrm>
            <a:off x="612132" y="1480824"/>
            <a:ext cx="11236412" cy="540000"/>
          </a:xfrm>
          <a:prstGeom prst="rect">
            <a:avLst/>
          </a:prstGeom>
          <a:solidFill>
            <a:srgbClr val="004F7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Virtuální a rozšířená realita pro aplikace I 4.0, digitální dvojčata </a:t>
            </a:r>
            <a:endParaRPr lang="en-US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567121" y="2145824"/>
            <a:ext cx="10887412" cy="4570105"/>
            <a:chOff x="316220" y="361155"/>
            <a:chExt cx="12838273" cy="6400698"/>
          </a:xfrm>
        </p:grpSpPr>
        <p:pic>
          <p:nvPicPr>
            <p:cNvPr id="12" name="Obrázek 1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91547" y="361155"/>
              <a:ext cx="5976664" cy="2880320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F669AAE7-12E4-407C-90EA-B8F76E1AF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9318" y="3241475"/>
              <a:ext cx="10081120" cy="3321036"/>
            </a:xfrm>
            <a:prstGeom prst="rect">
              <a:avLst/>
            </a:prstGeom>
          </p:spPr>
        </p:pic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727380D3-4140-4A8D-AF75-E0C952E936FC}"/>
                </a:ext>
              </a:extLst>
            </p:cNvPr>
            <p:cNvSpPr/>
            <p:nvPr/>
          </p:nvSpPr>
          <p:spPr>
            <a:xfrm>
              <a:off x="12192495" y="6452308"/>
              <a:ext cx="961998" cy="3095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i="1" dirty="0">
                  <a:solidFill>
                    <a:schemeClr val="tx1"/>
                  </a:solidFill>
                  <a:latin typeface="Georgia" panose="02040502050405020303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cs-CZ" sz="800" i="1" dirty="0">
                  <a:solidFill>
                    <a:schemeClr val="tx1"/>
                  </a:solidFill>
                  <a:latin typeface="Georgia" panose="02040502050405020303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VUT v Brně</a:t>
              </a:r>
              <a:r>
                <a:rPr lang="en-US" sz="800" i="1" dirty="0">
                  <a:solidFill>
                    <a:schemeClr val="tx1"/>
                  </a:solidFill>
                  <a:latin typeface="Georgia" panose="02040502050405020303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cs-CZ" sz="800" i="1" dirty="0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384162" y="3116178"/>
              <a:ext cx="1166757" cy="5306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Testbed</a:t>
              </a:r>
              <a:endParaRPr lang="cs-CZ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316220" y="959164"/>
              <a:ext cx="2246197" cy="5306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Digitální dvojče</a:t>
              </a:r>
              <a:endParaRPr lang="cs-CZ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" name="Obdélník 16"/>
          <p:cNvSpPr/>
          <p:nvPr/>
        </p:nvSpPr>
        <p:spPr>
          <a:xfrm>
            <a:off x="525754" y="2145824"/>
            <a:ext cx="2362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Jak chápeme pojmy</a:t>
            </a: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0136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41960" y="184485"/>
            <a:ext cx="7940040" cy="1010980"/>
          </a:xfrm>
        </p:spPr>
        <p:txBody>
          <a:bodyPr>
            <a:norm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 ústavu – oblasti excelence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Pětiúhelník 4">
            <a:extLst>
              <a:ext uri="{FF2B5EF4-FFF2-40B4-BE49-F238E27FC236}">
                <a16:creationId xmlns:a16="http://schemas.microsoft.com/office/drawing/2014/main" id="{6C2AAEB8-A865-4EF9-B214-1171BCC65360}"/>
              </a:ext>
            </a:extLst>
          </p:cNvPr>
          <p:cNvSpPr/>
          <p:nvPr/>
        </p:nvSpPr>
        <p:spPr>
          <a:xfrm>
            <a:off x="612132" y="1480824"/>
            <a:ext cx="11236412" cy="540000"/>
          </a:xfrm>
          <a:prstGeom prst="rect">
            <a:avLst/>
          </a:prstGeom>
          <a:solidFill>
            <a:srgbClr val="004F7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Virtuální a rozšířená realita pro aplikace I 4.0, digitální dvojčata </a:t>
            </a:r>
            <a:endParaRPr lang="en-US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1331460" y="2042779"/>
            <a:ext cx="9629148" cy="4540901"/>
            <a:chOff x="612132" y="2268331"/>
            <a:chExt cx="9232908" cy="4293961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3B078784-2B28-4AF4-956B-D75E1C17D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997" y="6122387"/>
              <a:ext cx="2065211" cy="360592"/>
            </a:xfrm>
            <a:prstGeom prst="rect">
              <a:avLst/>
            </a:prstGeom>
          </p:spPr>
        </p:pic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C7047DC6-9919-4E9B-A474-10CF08B46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132" y="4202513"/>
              <a:ext cx="2404942" cy="1803707"/>
            </a:xfrm>
            <a:prstGeom prst="rect">
              <a:avLst/>
            </a:prstGeom>
          </p:spPr>
        </p:pic>
        <p:pic>
          <p:nvPicPr>
            <p:cNvPr id="7" name="Obrázek 6" descr="Obsah obrázku text, interiér, strop, stanice&#10;&#10;Popis byl vytvořen automaticky">
              <a:extLst>
                <a:ext uri="{FF2B5EF4-FFF2-40B4-BE49-F238E27FC236}">
                  <a16:creationId xmlns:a16="http://schemas.microsoft.com/office/drawing/2014/main" id="{783E9F63-B5E5-4086-8786-2B5DBB633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132" y="2282640"/>
              <a:ext cx="2404942" cy="1803706"/>
            </a:xfrm>
            <a:prstGeom prst="rect">
              <a:avLst/>
            </a:prstGeom>
          </p:spPr>
        </p:pic>
        <p:pic>
          <p:nvPicPr>
            <p:cNvPr id="8" name="Picture 2" descr="Image result for tos kuřim logo">
              <a:extLst>
                <a:ext uri="{FF2B5EF4-FFF2-40B4-BE49-F238E27FC236}">
                  <a16:creationId xmlns:a16="http://schemas.microsoft.com/office/drawing/2014/main" id="{8B5EC3EA-F417-428E-8DAF-9AF3506317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1221" y="6069103"/>
              <a:ext cx="1625035" cy="412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Obrázek 8" descr="Obsah obrázku interiér&#10;&#10;Popis byl vytvořen automaticky">
              <a:extLst>
                <a:ext uri="{FF2B5EF4-FFF2-40B4-BE49-F238E27FC236}">
                  <a16:creationId xmlns:a16="http://schemas.microsoft.com/office/drawing/2014/main" id="{0DD3DC0C-2632-4C1A-9FE8-72D9EEE5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4067" y="2282640"/>
              <a:ext cx="2393773" cy="1815240"/>
            </a:xfrm>
            <a:prstGeom prst="rect">
              <a:avLst/>
            </a:prstGeom>
          </p:spPr>
        </p:pic>
        <p:pic>
          <p:nvPicPr>
            <p:cNvPr id="10" name="Obrázek 9" descr="Obsah obrázku mikroskop&#10;&#10;Popis byl vytvořen automaticky">
              <a:extLst>
                <a:ext uri="{FF2B5EF4-FFF2-40B4-BE49-F238E27FC236}">
                  <a16:creationId xmlns:a16="http://schemas.microsoft.com/office/drawing/2014/main" id="{CBE04FFB-E141-4B3C-AD62-CD9B77D20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4067" y="4202513"/>
              <a:ext cx="2393773" cy="1795330"/>
            </a:xfrm>
            <a:prstGeom prst="rect">
              <a:avLst/>
            </a:prstGeom>
          </p:spPr>
        </p:pic>
        <p:grpSp>
          <p:nvGrpSpPr>
            <p:cNvPr id="11" name="Skupina 10"/>
            <p:cNvGrpSpPr/>
            <p:nvPr/>
          </p:nvGrpSpPr>
          <p:grpSpPr>
            <a:xfrm>
              <a:off x="5869892" y="3252723"/>
              <a:ext cx="3975148" cy="2753497"/>
              <a:chOff x="609044" y="3599716"/>
              <a:chExt cx="4448434" cy="3196277"/>
            </a:xfrm>
          </p:grpSpPr>
          <p:pic>
            <p:nvPicPr>
              <p:cNvPr id="12" name="Obrázek 11" descr="Obsah obrázku text&#10;&#10;Popis byl vytvořen automaticky">
                <a:extLst>
                  <a:ext uri="{FF2B5EF4-FFF2-40B4-BE49-F238E27FC236}">
                    <a16:creationId xmlns:a16="http://schemas.microsoft.com/office/drawing/2014/main" id="{CB1624A7-2A8A-43C2-A13C-75432A9E7C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9044" y="3603218"/>
                <a:ext cx="2083784" cy="1171982"/>
              </a:xfrm>
              <a:prstGeom prst="rect">
                <a:avLst/>
              </a:prstGeom>
            </p:spPr>
          </p:pic>
          <p:sp>
            <p:nvSpPr>
              <p:cNvPr id="13" name="Obdélník 12">
                <a:extLst>
                  <a:ext uri="{FF2B5EF4-FFF2-40B4-BE49-F238E27FC236}">
                    <a16:creationId xmlns:a16="http://schemas.microsoft.com/office/drawing/2014/main" id="{B894D162-F88D-45FF-8143-BDEA1D88F5BD}"/>
                  </a:ext>
                </a:extLst>
              </p:cNvPr>
              <p:cNvSpPr/>
              <p:nvPr/>
            </p:nvSpPr>
            <p:spPr>
              <a:xfrm>
                <a:off x="1124189" y="4764232"/>
                <a:ext cx="10534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i="1" dirty="0" err="1"/>
                  <a:t>Shanghai</a:t>
                </a:r>
                <a:endParaRPr lang="cs-CZ" i="1" dirty="0"/>
              </a:p>
            </p:txBody>
          </p:sp>
          <p:pic>
            <p:nvPicPr>
              <p:cNvPr id="14" name="Obrázek 13" descr="Obsah obrázku interiér, patro, strop&#10;&#10;Popis byl vytvořen automaticky">
                <a:extLst>
                  <a:ext uri="{FF2B5EF4-FFF2-40B4-BE49-F238E27FC236}">
                    <a16:creationId xmlns:a16="http://schemas.microsoft.com/office/drawing/2014/main" id="{26913A25-3CC0-4B1A-A02D-397C4555B6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9044" y="5254679"/>
                <a:ext cx="2083784" cy="1171982"/>
              </a:xfrm>
              <a:prstGeom prst="rect">
                <a:avLst/>
              </a:prstGeom>
            </p:spPr>
          </p:pic>
          <p:pic>
            <p:nvPicPr>
              <p:cNvPr id="15" name="Obrázek 14" descr="Obsah obrázku text&#10;&#10;Popis byl vytvořen automaticky">
                <a:extLst>
                  <a:ext uri="{FF2B5EF4-FFF2-40B4-BE49-F238E27FC236}">
                    <a16:creationId xmlns:a16="http://schemas.microsoft.com/office/drawing/2014/main" id="{A18A7E22-02A9-4A40-B50E-A9C5DB4CB0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07973" y="3599716"/>
                <a:ext cx="1563823" cy="1172281"/>
              </a:xfrm>
              <a:prstGeom prst="rect">
                <a:avLst/>
              </a:prstGeom>
            </p:spPr>
          </p:pic>
          <p:sp>
            <p:nvSpPr>
              <p:cNvPr id="16" name="Obdélník 15">
                <a:extLst>
                  <a:ext uri="{FF2B5EF4-FFF2-40B4-BE49-F238E27FC236}">
                    <a16:creationId xmlns:a16="http://schemas.microsoft.com/office/drawing/2014/main" id="{199672E9-AA81-4A08-A990-27499E1BC351}"/>
                  </a:ext>
                </a:extLst>
              </p:cNvPr>
              <p:cNvSpPr/>
              <p:nvPr/>
            </p:nvSpPr>
            <p:spPr>
              <a:xfrm>
                <a:off x="1229185" y="6426661"/>
                <a:ext cx="8435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i="1" dirty="0"/>
                  <a:t>Milano</a:t>
                </a:r>
              </a:p>
            </p:txBody>
          </p:sp>
          <p:sp>
            <p:nvSpPr>
              <p:cNvPr id="17" name="Obdélník 16">
                <a:extLst>
                  <a:ext uri="{FF2B5EF4-FFF2-40B4-BE49-F238E27FC236}">
                    <a16:creationId xmlns:a16="http://schemas.microsoft.com/office/drawing/2014/main" id="{DD084431-9171-4A82-98E1-AD90C21F4B1D}"/>
                  </a:ext>
                </a:extLst>
              </p:cNvPr>
              <p:cNvSpPr/>
              <p:nvPr/>
            </p:nvSpPr>
            <p:spPr>
              <a:xfrm>
                <a:off x="3532066" y="4764232"/>
                <a:ext cx="9156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i="1" dirty="0"/>
                  <a:t>Moskva</a:t>
                </a:r>
              </a:p>
            </p:txBody>
          </p:sp>
          <p:pic>
            <p:nvPicPr>
              <p:cNvPr id="18" name="Obrázek 17" descr="Obsah obrázku text, interiér, patro, několik&#10;&#10;Popis byl vytvořen automaticky">
                <a:extLst>
                  <a:ext uri="{FF2B5EF4-FFF2-40B4-BE49-F238E27FC236}">
                    <a16:creationId xmlns:a16="http://schemas.microsoft.com/office/drawing/2014/main" id="{55CFDFBC-9819-4423-96A1-114AC16A2C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73693" y="5254679"/>
                <a:ext cx="2083785" cy="1171983"/>
              </a:xfrm>
              <a:prstGeom prst="rect">
                <a:avLst/>
              </a:prstGeom>
            </p:spPr>
          </p:pic>
          <p:sp>
            <p:nvSpPr>
              <p:cNvPr id="19" name="Obdélník 18">
                <a:extLst>
                  <a:ext uri="{FF2B5EF4-FFF2-40B4-BE49-F238E27FC236}">
                    <a16:creationId xmlns:a16="http://schemas.microsoft.com/office/drawing/2014/main" id="{2D4DFD51-5751-497B-94F6-A1E78BF264E2}"/>
                  </a:ext>
                </a:extLst>
              </p:cNvPr>
              <p:cNvSpPr/>
              <p:nvPr/>
            </p:nvSpPr>
            <p:spPr>
              <a:xfrm>
                <a:off x="3593834" y="6426661"/>
                <a:ext cx="6254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i="1" dirty="0"/>
                  <a:t>Brno</a:t>
                </a:r>
              </a:p>
            </p:txBody>
          </p:sp>
        </p:grpSp>
        <p:pic>
          <p:nvPicPr>
            <p:cNvPr id="20" name="Obrázek 19" descr="Obsah obrázku hračka&#10;&#10;Popis byl vytvořen automaticky">
              <a:extLst>
                <a:ext uri="{FF2B5EF4-FFF2-40B4-BE49-F238E27FC236}">
                  <a16:creationId xmlns:a16="http://schemas.microsoft.com/office/drawing/2014/main" id="{EC22671D-9A32-434B-84E5-0C579D035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3501" y="2268331"/>
              <a:ext cx="1148421" cy="861316"/>
            </a:xfrm>
            <a:prstGeom prst="rect">
              <a:avLst/>
            </a:prstGeom>
          </p:spPr>
        </p:pic>
        <p:pic>
          <p:nvPicPr>
            <p:cNvPr id="21" name="Picture 2" descr="Image result for tos varnsdorf logo">
              <a:extLst>
                <a:ext uri="{FF2B5EF4-FFF2-40B4-BE49-F238E27FC236}">
                  <a16:creationId xmlns:a16="http://schemas.microsoft.com/office/drawing/2014/main" id="{6574B668-A994-4CDA-BFBF-8BB6A68C23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501" y="6006220"/>
              <a:ext cx="1025018" cy="55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Obdélník 21"/>
          <p:cNvSpPr/>
          <p:nvPr/>
        </p:nvSpPr>
        <p:spPr>
          <a:xfrm>
            <a:off x="9805356" y="2170795"/>
            <a:ext cx="2080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virtuální prezentace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2259164" y="647456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4834265" y="6474564"/>
            <a:ext cx="652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8178323" y="6480109"/>
            <a:ext cx="139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– 2017 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10508145" y="2467871"/>
            <a:ext cx="674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CAVE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10249644" y="2670281"/>
            <a:ext cx="1191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PowerWall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6671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41960" y="184485"/>
            <a:ext cx="7940040" cy="1010980"/>
          </a:xfrm>
        </p:spPr>
        <p:txBody>
          <a:bodyPr>
            <a:norm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 ústavu – oblasti excelence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Pětiúhelník 4">
            <a:extLst>
              <a:ext uri="{FF2B5EF4-FFF2-40B4-BE49-F238E27FC236}">
                <a16:creationId xmlns:a16="http://schemas.microsoft.com/office/drawing/2014/main" id="{6C2AAEB8-A865-4EF9-B214-1171BCC65360}"/>
              </a:ext>
            </a:extLst>
          </p:cNvPr>
          <p:cNvSpPr/>
          <p:nvPr/>
        </p:nvSpPr>
        <p:spPr>
          <a:xfrm>
            <a:off x="612132" y="1480824"/>
            <a:ext cx="11236412" cy="540000"/>
          </a:xfrm>
          <a:prstGeom prst="rect">
            <a:avLst/>
          </a:prstGeom>
          <a:solidFill>
            <a:srgbClr val="004F7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Virtuální a rozšířená realita pro aplikace I 4.0, digitální dvojčata </a:t>
            </a:r>
            <a:endParaRPr lang="en-US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9768166" y="2243947"/>
            <a:ext cx="1810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vizualizace strojů</a:t>
            </a:r>
          </a:p>
          <a:p>
            <a:pPr algn="ctr"/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– 2018 </a:t>
            </a:r>
          </a:p>
        </p:txBody>
      </p:sp>
      <p:sp>
        <p:nvSpPr>
          <p:cNvPr id="2" name="Obdélník 1"/>
          <p:cNvSpPr/>
          <p:nvPr/>
        </p:nvSpPr>
        <p:spPr>
          <a:xfrm>
            <a:off x="9723860" y="2890278"/>
            <a:ext cx="2124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 err="1"/>
              <a:t>headsetu</a:t>
            </a:r>
            <a:r>
              <a:rPr lang="en-US" dirty="0"/>
              <a:t> Oculus Rift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874392" y="2306183"/>
            <a:ext cx="6711892" cy="4194933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nline médium 3" title="Virtual model of machine">
            <a:hlinkClick r:id="" action="ppaction://media"/>
            <a:extLst>
              <a:ext uri="{FF2B5EF4-FFF2-40B4-BE49-F238E27FC236}">
                <a16:creationId xmlns:a16="http://schemas.microsoft.com/office/drawing/2014/main" id="{CF7CB2BF-4DE7-4CF3-ADF1-32B70A8F8EF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88013" y="2306183"/>
            <a:ext cx="6691006" cy="419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85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41960" y="184485"/>
            <a:ext cx="7940040" cy="1010980"/>
          </a:xfrm>
        </p:spPr>
        <p:txBody>
          <a:bodyPr>
            <a:norm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 ústavu – oblasti excelence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Pětiúhelník 4">
            <a:extLst>
              <a:ext uri="{FF2B5EF4-FFF2-40B4-BE49-F238E27FC236}">
                <a16:creationId xmlns:a16="http://schemas.microsoft.com/office/drawing/2014/main" id="{6C2AAEB8-A865-4EF9-B214-1171BCC65360}"/>
              </a:ext>
            </a:extLst>
          </p:cNvPr>
          <p:cNvSpPr/>
          <p:nvPr/>
        </p:nvSpPr>
        <p:spPr>
          <a:xfrm>
            <a:off x="612132" y="1480824"/>
            <a:ext cx="11236412" cy="540000"/>
          </a:xfrm>
          <a:prstGeom prst="rect">
            <a:avLst/>
          </a:prstGeom>
          <a:solidFill>
            <a:srgbClr val="004F7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Virtuální a rozšířená realita pro aplikace I 4.0, digitální dvojčata </a:t>
            </a:r>
            <a:endParaRPr lang="en-US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B6241B51-E550-4407-9445-89CE65C135D5}"/>
              </a:ext>
            </a:extLst>
          </p:cNvPr>
          <p:cNvSpPr/>
          <p:nvPr/>
        </p:nvSpPr>
        <p:spPr>
          <a:xfrm>
            <a:off x="661727" y="5818548"/>
            <a:ext cx="11316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/>
              <a:t>Aplikace výsledků výzkumu se zaměřením na zavedení nových technologií a postupů do výroby velkých obrobků</a:t>
            </a:r>
          </a:p>
          <a:p>
            <a:r>
              <a:rPr lang="cs-CZ" sz="1200" i="1" dirty="0"/>
              <a:t>Operační program Podnikání a inovace pro konkurenceschopnost 2014 - 2020, Výzva III programu podpory APLIKACE. Registrační číslo projektu CZ.01.1.02/0.0/0.0/16_084/0008839 </a:t>
            </a:r>
          </a:p>
        </p:txBody>
      </p:sp>
      <p:pic>
        <p:nvPicPr>
          <p:cNvPr id="8" name="Obrázek 7" descr="Obsah obrázku kreslení&#10;&#10;Popis byl vytvořen automaticky">
            <a:extLst>
              <a:ext uri="{FF2B5EF4-FFF2-40B4-BE49-F238E27FC236}">
                <a16:creationId xmlns:a16="http://schemas.microsoft.com/office/drawing/2014/main" id="{11BC3630-DB2E-4AC7-A6C2-5EB5B69D2C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0339" y="3212613"/>
            <a:ext cx="792000" cy="792000"/>
          </a:xfrm>
          <a:prstGeom prst="rect">
            <a:avLst/>
          </a:prstGeom>
        </p:spPr>
      </p:pic>
      <p:pic>
        <p:nvPicPr>
          <p:cNvPr id="9" name="Obrázek 8" descr="Obsah obrázku kreslení&#10;&#10;Popis byl vytvořen automaticky">
            <a:extLst>
              <a:ext uri="{FF2B5EF4-FFF2-40B4-BE49-F238E27FC236}">
                <a16:creationId xmlns:a16="http://schemas.microsoft.com/office/drawing/2014/main" id="{018FCF46-57CA-48F0-A80E-A47E4A4210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159" y="3212613"/>
            <a:ext cx="876520" cy="792000"/>
          </a:xfrm>
          <a:prstGeom prst="rect">
            <a:avLst/>
          </a:prstGeom>
        </p:spPr>
      </p:pic>
      <p:pic>
        <p:nvPicPr>
          <p:cNvPr id="10" name="Picture 2" descr="Image result for utb zlín FAI logo">
            <a:extLst>
              <a:ext uri="{FF2B5EF4-FFF2-40B4-BE49-F238E27FC236}">
                <a16:creationId xmlns:a16="http://schemas.microsoft.com/office/drawing/2014/main" id="{9795CF9C-3A36-4ACB-AD21-E87CE94A2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9219" y="4185760"/>
            <a:ext cx="792000" cy="7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FCCC1BC-A46D-43FA-99C8-B3EF0A2592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9931" y="5029315"/>
            <a:ext cx="1446779" cy="910619"/>
          </a:xfrm>
          <a:prstGeom prst="rect">
            <a:avLst/>
          </a:prstGeom>
        </p:spPr>
      </p:pic>
      <p:pic>
        <p:nvPicPr>
          <p:cNvPr id="12" name="Obrázek 6">
            <a:extLst>
              <a:ext uri="{FF2B5EF4-FFF2-40B4-BE49-F238E27FC236}">
                <a16:creationId xmlns:a16="http://schemas.microsoft.com/office/drawing/2014/main" id="{5C5B28C9-C0F0-4C0D-8513-3922E8D904D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618" y="4234516"/>
            <a:ext cx="1041625" cy="745392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3181648" y="2336721"/>
            <a:ext cx="5423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Aplikace ve výrobě velkých obrobků – SUB (2018-2019)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4831170" y="2693882"/>
            <a:ext cx="2124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headsetu</a:t>
            </a:r>
            <a:r>
              <a:rPr lang="cs-CZ" dirty="0"/>
              <a:t> </a:t>
            </a:r>
            <a:r>
              <a:rPr lang="cs-CZ" dirty="0" err="1"/>
              <a:t>Oculus</a:t>
            </a:r>
            <a:r>
              <a:rPr lang="cs-CZ" dirty="0"/>
              <a:t> Rift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2FBB29D-90CD-4769-B22A-FCA0AC2B70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39" y="3192243"/>
            <a:ext cx="4456684" cy="250267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73C678C4-996C-46C1-BEB0-35A3AB931C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507" y="3170729"/>
            <a:ext cx="4475936" cy="252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61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41960" y="184485"/>
            <a:ext cx="7940040" cy="1010980"/>
          </a:xfrm>
        </p:spPr>
        <p:txBody>
          <a:bodyPr>
            <a:norm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 ústavu – oblasti excelence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Pětiúhelník 4">
            <a:extLst>
              <a:ext uri="{FF2B5EF4-FFF2-40B4-BE49-F238E27FC236}">
                <a16:creationId xmlns:a16="http://schemas.microsoft.com/office/drawing/2014/main" id="{6C2AAEB8-A865-4EF9-B214-1171BCC65360}"/>
              </a:ext>
            </a:extLst>
          </p:cNvPr>
          <p:cNvSpPr/>
          <p:nvPr/>
        </p:nvSpPr>
        <p:spPr>
          <a:xfrm>
            <a:off x="612132" y="1480824"/>
            <a:ext cx="11236412" cy="540000"/>
          </a:xfrm>
          <a:prstGeom prst="rect">
            <a:avLst/>
          </a:prstGeom>
          <a:solidFill>
            <a:srgbClr val="004F7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Virtuální a rozšířená realita pro aplikace I 4.0, digitální dvojčata </a:t>
            </a:r>
            <a:endParaRPr lang="en-US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317562" y="2121517"/>
            <a:ext cx="3101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Montážní plošiny – SUB (2020)</a:t>
            </a:r>
          </a:p>
        </p:txBody>
      </p:sp>
      <p:sp>
        <p:nvSpPr>
          <p:cNvPr id="4" name="Obdélník 3"/>
          <p:cNvSpPr/>
          <p:nvPr/>
        </p:nvSpPr>
        <p:spPr>
          <a:xfrm>
            <a:off x="3954802" y="2490849"/>
            <a:ext cx="3827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s-CZ" dirty="0" err="1"/>
              <a:t>PowerWall</a:t>
            </a:r>
            <a:r>
              <a:rPr lang="cs-CZ" dirty="0"/>
              <a:t>, CAVE a </a:t>
            </a:r>
            <a:r>
              <a:rPr lang="cs-CZ" dirty="0" err="1"/>
              <a:t>headset</a:t>
            </a:r>
            <a:r>
              <a:rPr lang="cs-CZ" dirty="0"/>
              <a:t> </a:t>
            </a:r>
            <a:r>
              <a:rPr lang="cs-CZ" dirty="0" err="1"/>
              <a:t>Oculus</a:t>
            </a:r>
            <a:r>
              <a:rPr lang="cs-CZ" dirty="0"/>
              <a:t> Rift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7" name="Zástupný obsah 8" descr="Obsah obrázku text, osoba, televizor, sledování&#10;&#10;Popis byl vytvořen automaticky">
            <a:extLst>
              <a:ext uri="{FF2B5EF4-FFF2-40B4-BE49-F238E27FC236}">
                <a16:creationId xmlns:a16="http://schemas.microsoft.com/office/drawing/2014/main" id="{9B7D2003-6E37-4338-B2AE-AE8AB977C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09" y="3186078"/>
            <a:ext cx="3738757" cy="2804068"/>
          </a:xfrm>
        </p:spPr>
      </p:pic>
      <p:pic>
        <p:nvPicPr>
          <p:cNvPr id="8" name="Obrázek 7" descr="Obsah obrázku osoba, interiér&#10;&#10;Popis byl vytvořen automaticky">
            <a:extLst>
              <a:ext uri="{FF2B5EF4-FFF2-40B4-BE49-F238E27FC236}">
                <a16:creationId xmlns:a16="http://schemas.microsoft.com/office/drawing/2014/main" id="{9B41C6A4-BD5F-4742-A89A-5CACCCA85C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273" y="3186078"/>
            <a:ext cx="3738757" cy="2804069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401CAE02-800E-4DE9-B164-026B557CA9B1}"/>
              </a:ext>
            </a:extLst>
          </p:cNvPr>
          <p:cNvSpPr/>
          <p:nvPr/>
        </p:nvSpPr>
        <p:spPr>
          <a:xfrm>
            <a:off x="728316" y="6046709"/>
            <a:ext cx="78703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Aplikace výsledků výzkumu montážních plošin v přímé spolupráci s MSP. CZ.01.1.02/0.0/0.0/17_176/0014554</a:t>
            </a:r>
            <a:endParaRPr lang="cs-CZ" sz="1200" i="1" dirty="0"/>
          </a:p>
        </p:txBody>
      </p:sp>
      <p:pic>
        <p:nvPicPr>
          <p:cNvPr id="10" name="Obrázek 9" descr="Obsah obrázku kreslení&#10;&#10;Popis byl vytvořen automaticky">
            <a:extLst>
              <a:ext uri="{FF2B5EF4-FFF2-40B4-BE49-F238E27FC236}">
                <a16:creationId xmlns:a16="http://schemas.microsoft.com/office/drawing/2014/main" id="{1F90E5C7-6BDA-4FC4-90C7-6C8FC84DAE1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223" y="3250511"/>
            <a:ext cx="1017710" cy="1017710"/>
          </a:xfrm>
          <a:prstGeom prst="rect">
            <a:avLst/>
          </a:prstGeom>
        </p:spPr>
      </p:pic>
      <p:pic>
        <p:nvPicPr>
          <p:cNvPr id="11" name="Obrázek 10" descr="Obsah obrázku kreslení&#10;&#10;Popis byl vytvořen automaticky">
            <a:extLst>
              <a:ext uri="{FF2B5EF4-FFF2-40B4-BE49-F238E27FC236}">
                <a16:creationId xmlns:a16="http://schemas.microsoft.com/office/drawing/2014/main" id="{32D3459D-CC52-4276-9D2E-C77A1F55FC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2086" y="3250511"/>
            <a:ext cx="1123263" cy="101495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8AEAE63-6FDD-4518-81AB-D1324F3E85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8044" y="4407018"/>
            <a:ext cx="2695575" cy="10001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4990045-7666-4999-A527-72F17CD3C1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4141" y="5400479"/>
            <a:ext cx="1619250" cy="1019175"/>
          </a:xfrm>
          <a:prstGeom prst="rect">
            <a:avLst/>
          </a:prstGeom>
        </p:spPr>
      </p:pic>
      <p:pic>
        <p:nvPicPr>
          <p:cNvPr id="14" name="Obrázek 6">
            <a:extLst>
              <a:ext uri="{FF2B5EF4-FFF2-40B4-BE49-F238E27FC236}">
                <a16:creationId xmlns:a16="http://schemas.microsoft.com/office/drawing/2014/main" id="{03915811-FCF6-4E1A-84EC-70459EAB1ED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9361" y="5410244"/>
            <a:ext cx="1459159" cy="91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30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41960" y="184485"/>
            <a:ext cx="7940040" cy="1010980"/>
          </a:xfrm>
        </p:spPr>
        <p:txBody>
          <a:bodyPr>
            <a:norm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 ústavu – oblasti excelence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Pětiúhelník 4">
            <a:extLst>
              <a:ext uri="{FF2B5EF4-FFF2-40B4-BE49-F238E27FC236}">
                <a16:creationId xmlns:a16="http://schemas.microsoft.com/office/drawing/2014/main" id="{6C2AAEB8-A865-4EF9-B214-1171BCC65360}"/>
              </a:ext>
            </a:extLst>
          </p:cNvPr>
          <p:cNvSpPr/>
          <p:nvPr/>
        </p:nvSpPr>
        <p:spPr>
          <a:xfrm>
            <a:off x="612132" y="1480824"/>
            <a:ext cx="11236412" cy="540000"/>
          </a:xfrm>
          <a:prstGeom prst="rect">
            <a:avLst/>
          </a:prstGeom>
          <a:solidFill>
            <a:srgbClr val="004F7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Virtuální a rozšířená realita pro aplikace I 4.0, digitální dvojčata </a:t>
            </a:r>
            <a:endParaRPr lang="en-US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297283" y="2121517"/>
            <a:ext cx="3880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ÚVSSR CELL – </a:t>
            </a:r>
            <a:r>
              <a:rPr lang="cs-CZ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virtualCELL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(2019 - 2021)</a:t>
            </a:r>
          </a:p>
        </p:txBody>
      </p:sp>
      <p:sp>
        <p:nvSpPr>
          <p:cNvPr id="4" name="Obdélník 3"/>
          <p:cNvSpPr/>
          <p:nvPr/>
        </p:nvSpPr>
        <p:spPr>
          <a:xfrm>
            <a:off x="4757024" y="2490849"/>
            <a:ext cx="2317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Oculus</a:t>
            </a:r>
            <a:r>
              <a:rPr lang="cs-CZ" dirty="0"/>
              <a:t> Rift, </a:t>
            </a:r>
            <a:r>
              <a:rPr lang="cs-CZ" dirty="0" err="1"/>
              <a:t>PowerWall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143" y="3073763"/>
            <a:ext cx="1375719" cy="2663113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852216" y="5839636"/>
            <a:ext cx="14455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Zlatá medaile BVV 2019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2820950" y="2860181"/>
            <a:ext cx="6409818" cy="361403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nline médium 6" title="UVSSRCELL">
            <a:hlinkClick r:id="" action="ppaction://media"/>
            <a:extLst>
              <a:ext uri="{FF2B5EF4-FFF2-40B4-BE49-F238E27FC236}">
                <a16:creationId xmlns:a16="http://schemas.microsoft.com/office/drawing/2014/main" id="{7FBD1444-B859-41D1-969F-D8134B7C089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20950" y="2868527"/>
            <a:ext cx="6403461" cy="360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77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41960" y="184485"/>
            <a:ext cx="7940040" cy="1010980"/>
          </a:xfrm>
        </p:spPr>
        <p:txBody>
          <a:bodyPr>
            <a:norm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 ústavu – oblasti excelence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2" name="Pětiúhelník 4">
            <a:extLst>
              <a:ext uri="{FF2B5EF4-FFF2-40B4-BE49-F238E27FC236}">
                <a16:creationId xmlns:a16="http://schemas.microsoft.com/office/drawing/2014/main" id="{6C2AAEB8-A865-4EF9-B214-1171BCC65360}"/>
              </a:ext>
            </a:extLst>
          </p:cNvPr>
          <p:cNvSpPr/>
          <p:nvPr/>
        </p:nvSpPr>
        <p:spPr>
          <a:xfrm>
            <a:off x="612132" y="1480824"/>
            <a:ext cx="11236412" cy="540000"/>
          </a:xfrm>
          <a:prstGeom prst="rect">
            <a:avLst/>
          </a:prstGeom>
          <a:solidFill>
            <a:srgbClr val="004F7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Virtuální a rozšířená realita pro aplikace I 4.0, digitální dvojčata </a:t>
            </a:r>
            <a:endParaRPr lang="en-US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7BCB6C6-F26A-4766-990B-997D796A96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064" y="2222857"/>
            <a:ext cx="4294051" cy="268704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287A5D0-BD42-4966-9F98-7C93148EF4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7057" y="2237419"/>
            <a:ext cx="4664043" cy="259975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9871BC4-849F-49EC-80E7-11B9725881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597" y="4290139"/>
            <a:ext cx="4294050" cy="242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09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41960" y="184485"/>
            <a:ext cx="7940040" cy="1010980"/>
          </a:xfrm>
        </p:spPr>
        <p:txBody>
          <a:bodyPr>
            <a:norm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 ústavu – oblasti excelence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2" name="Pětiúhelník 4">
            <a:extLst>
              <a:ext uri="{FF2B5EF4-FFF2-40B4-BE49-F238E27FC236}">
                <a16:creationId xmlns:a16="http://schemas.microsoft.com/office/drawing/2014/main" id="{6C2AAEB8-A865-4EF9-B214-1171BCC65360}"/>
              </a:ext>
            </a:extLst>
          </p:cNvPr>
          <p:cNvSpPr/>
          <p:nvPr/>
        </p:nvSpPr>
        <p:spPr>
          <a:xfrm>
            <a:off x="612132" y="1480824"/>
            <a:ext cx="11236412" cy="540000"/>
          </a:xfrm>
          <a:prstGeom prst="rect">
            <a:avLst/>
          </a:prstGeom>
          <a:solidFill>
            <a:srgbClr val="004F7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Virtuální a rozšířená realita pro aplikace I 4.0, digitální dvojčata </a:t>
            </a:r>
            <a:endParaRPr lang="en-US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2017776" y="2106168"/>
            <a:ext cx="7894320" cy="4666488"/>
            <a:chOff x="431540" y="1031220"/>
            <a:chExt cx="8280920" cy="5310440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A3AD0792-415D-4E83-96DE-A1F477C1B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822" y="1031220"/>
              <a:ext cx="4932548" cy="2827190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BF5CE8F9-FF39-425C-91D7-B256639CD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8793" y="1050098"/>
              <a:ext cx="2288388" cy="2808312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E9174068-8C35-4280-9B22-593DD2764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540" y="3951934"/>
              <a:ext cx="8280920" cy="2389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0990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41960" y="184485"/>
            <a:ext cx="7940040" cy="1010980"/>
          </a:xfrm>
        </p:spPr>
        <p:txBody>
          <a:bodyPr>
            <a:norm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 ústavu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graphicFrame>
        <p:nvGraphicFramePr>
          <p:cNvPr id="79" name="Tabulka 78">
            <a:extLst>
              <a:ext uri="{FF2B5EF4-FFF2-40B4-BE49-F238E27FC236}">
                <a16:creationId xmlns:a16="http://schemas.microsoft.com/office/drawing/2014/main" id="{0330CEEC-B057-4211-B652-0EEC6D542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932585"/>
              </p:ext>
            </p:extLst>
          </p:nvPr>
        </p:nvGraphicFramePr>
        <p:xfrm>
          <a:off x="3455058" y="4168438"/>
          <a:ext cx="5908326" cy="219433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380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600" b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Předměty v prezenční výuce – bakalářské studium</a:t>
                      </a:r>
                      <a:endParaRPr lang="en-US" sz="16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</a:t>
                      </a:r>
                      <a:endParaRPr lang="en-US" sz="16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Předměty v prezenční výuce – navazující studium</a:t>
                      </a:r>
                      <a:endParaRPr lang="en-US" sz="16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95</a:t>
                      </a:r>
                      <a:endParaRPr lang="en-US" sz="1600" b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Předměty v prezenční výuce – postgraduální studium</a:t>
                      </a:r>
                      <a:endParaRPr lang="en-US" sz="1600" b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</a:t>
                      </a:r>
                      <a:endParaRPr lang="en-US" sz="1600" b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136">
                <a:tc>
                  <a:txBody>
                    <a:bodyPr/>
                    <a:lstStyle/>
                    <a:p>
                      <a:pPr algn="ctr"/>
                      <a:r>
                        <a:rPr lang="cs-CZ" sz="16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Předměty v kombinované výuce – bakalářské studium</a:t>
                      </a:r>
                      <a:endParaRPr lang="en-US" sz="1600" b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en-US" sz="1600" b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Předměty v kombinované výuce – navazující studium</a:t>
                      </a:r>
                      <a:endParaRPr lang="en-US" sz="16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63</a:t>
                      </a:r>
                      <a:endParaRPr lang="en-US" sz="1600" b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Předměty nabízené v anglickém jazyce</a:t>
                      </a:r>
                      <a:endParaRPr lang="en-US" sz="16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</a:t>
                      </a:r>
                      <a:endParaRPr lang="en-US" sz="16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1" name="TextovéPole 80">
            <a:extLst>
              <a:ext uri="{FF2B5EF4-FFF2-40B4-BE49-F238E27FC236}">
                <a16:creationId xmlns:a16="http://schemas.microsoft.com/office/drawing/2014/main" id="{E47E37C9-4EAD-4C4B-B4FF-4877F970752A}"/>
              </a:ext>
            </a:extLst>
          </p:cNvPr>
          <p:cNvSpPr txBox="1"/>
          <p:nvPr/>
        </p:nvSpPr>
        <p:spPr>
          <a:xfrm>
            <a:off x="5287713" y="6471427"/>
            <a:ext cx="2243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Celkem 216 předmětů</a:t>
            </a:r>
          </a:p>
        </p:txBody>
      </p:sp>
      <p:pic>
        <p:nvPicPr>
          <p:cNvPr id="82" name="Obrázek 81">
            <a:extLst>
              <a:ext uri="{FF2B5EF4-FFF2-40B4-BE49-F238E27FC236}">
                <a16:creationId xmlns:a16="http://schemas.microsoft.com/office/drawing/2014/main" id="{C2BDA883-B208-4B70-B266-9E83B853CD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49" y="1305216"/>
            <a:ext cx="5602832" cy="2753471"/>
          </a:xfrm>
          <a:prstGeom prst="rect">
            <a:avLst/>
          </a:prstGeom>
        </p:spPr>
      </p:pic>
      <p:grpSp>
        <p:nvGrpSpPr>
          <p:cNvPr id="83" name="Skupina 82">
            <a:extLst>
              <a:ext uri="{FF2B5EF4-FFF2-40B4-BE49-F238E27FC236}">
                <a16:creationId xmlns:a16="http://schemas.microsoft.com/office/drawing/2014/main" id="{F50B3E5A-6106-4AD6-89CB-B0A92320985D}"/>
              </a:ext>
            </a:extLst>
          </p:cNvPr>
          <p:cNvGrpSpPr/>
          <p:nvPr/>
        </p:nvGrpSpPr>
        <p:grpSpPr>
          <a:xfrm>
            <a:off x="3948323" y="1731567"/>
            <a:ext cx="8243190" cy="2088528"/>
            <a:chOff x="3793236" y="1785804"/>
            <a:chExt cx="8243190" cy="2088528"/>
          </a:xfrm>
        </p:grpSpPr>
        <p:pic>
          <p:nvPicPr>
            <p:cNvPr id="84" name="Obrázek 83">
              <a:extLst>
                <a:ext uri="{FF2B5EF4-FFF2-40B4-BE49-F238E27FC236}">
                  <a16:creationId xmlns:a16="http://schemas.microsoft.com/office/drawing/2014/main" id="{129D4362-0B9C-4D4A-95C8-A0AC490C2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02990" y="1785804"/>
              <a:ext cx="3765233" cy="2088528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cxnSp>
          <p:nvCxnSpPr>
            <p:cNvPr id="85" name="Přímá spojnice 84">
              <a:extLst>
                <a:ext uri="{FF2B5EF4-FFF2-40B4-BE49-F238E27FC236}">
                  <a16:creationId xmlns:a16="http://schemas.microsoft.com/office/drawing/2014/main" id="{D5BC50B3-BFB3-4A2C-9CB4-C57B8F4C6CEE}"/>
                </a:ext>
              </a:extLst>
            </p:cNvPr>
            <p:cNvCxnSpPr>
              <a:cxnSpLocks/>
            </p:cNvCxnSpPr>
            <p:nvPr/>
          </p:nvCxnSpPr>
          <p:spPr>
            <a:xfrm>
              <a:off x="9208298" y="2257425"/>
              <a:ext cx="0" cy="523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Přímá spojnice 85">
              <a:extLst>
                <a:ext uri="{FF2B5EF4-FFF2-40B4-BE49-F238E27FC236}">
                  <a16:creationId xmlns:a16="http://schemas.microsoft.com/office/drawing/2014/main" id="{CEB679CA-B2AC-469F-8C2A-F5FBC0FBEAD4}"/>
                </a:ext>
              </a:extLst>
            </p:cNvPr>
            <p:cNvCxnSpPr>
              <a:cxnSpLocks/>
            </p:cNvCxnSpPr>
            <p:nvPr/>
          </p:nvCxnSpPr>
          <p:spPr>
            <a:xfrm>
              <a:off x="9208297" y="2248775"/>
              <a:ext cx="790575" cy="43100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Přímá spojnice 86">
              <a:extLst>
                <a:ext uri="{FF2B5EF4-FFF2-40B4-BE49-F238E27FC236}">
                  <a16:creationId xmlns:a16="http://schemas.microsoft.com/office/drawing/2014/main" id="{26712518-7711-4127-9FE1-961D41683C01}"/>
                </a:ext>
              </a:extLst>
            </p:cNvPr>
            <p:cNvCxnSpPr>
              <a:cxnSpLocks/>
            </p:cNvCxnSpPr>
            <p:nvPr/>
          </p:nvCxnSpPr>
          <p:spPr>
            <a:xfrm>
              <a:off x="9208298" y="2309813"/>
              <a:ext cx="804863" cy="42637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Přímá spojnice 87">
              <a:extLst>
                <a:ext uri="{FF2B5EF4-FFF2-40B4-BE49-F238E27FC236}">
                  <a16:creationId xmlns:a16="http://schemas.microsoft.com/office/drawing/2014/main" id="{32E07DC3-CDA3-4F6C-8FCE-33B2DA918421}"/>
                </a:ext>
              </a:extLst>
            </p:cNvPr>
            <p:cNvCxnSpPr/>
            <p:nvPr/>
          </p:nvCxnSpPr>
          <p:spPr>
            <a:xfrm>
              <a:off x="9998872" y="2679782"/>
              <a:ext cx="14289" cy="5640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Přímá spojnice 88">
              <a:extLst>
                <a:ext uri="{FF2B5EF4-FFF2-40B4-BE49-F238E27FC236}">
                  <a16:creationId xmlns:a16="http://schemas.microsoft.com/office/drawing/2014/main" id="{E814D8D9-F1B4-4995-B145-3F06FE980FFC}"/>
                </a:ext>
              </a:extLst>
            </p:cNvPr>
            <p:cNvCxnSpPr/>
            <p:nvPr/>
          </p:nvCxnSpPr>
          <p:spPr>
            <a:xfrm flipH="1">
              <a:off x="3793236" y="1785804"/>
              <a:ext cx="3009754" cy="118447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Přímá spojnice 89">
              <a:extLst>
                <a:ext uri="{FF2B5EF4-FFF2-40B4-BE49-F238E27FC236}">
                  <a16:creationId xmlns:a16="http://schemas.microsoft.com/office/drawing/2014/main" id="{FD24F3A0-55E0-42D9-95CD-D00A3BF715C2}"/>
                </a:ext>
              </a:extLst>
            </p:cNvPr>
            <p:cNvCxnSpPr/>
            <p:nvPr/>
          </p:nvCxnSpPr>
          <p:spPr>
            <a:xfrm flipH="1" flipV="1">
              <a:off x="3793236" y="2970276"/>
              <a:ext cx="3009754" cy="9040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Obrázek 90">
              <a:extLst>
                <a:ext uri="{FF2B5EF4-FFF2-40B4-BE49-F238E27FC236}">
                  <a16:creationId xmlns:a16="http://schemas.microsoft.com/office/drawing/2014/main" id="{D88B7712-7080-4481-BFA7-7B7E6913D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10516" y="2274320"/>
              <a:ext cx="1425910" cy="578589"/>
            </a:xfrm>
            <a:prstGeom prst="rect">
              <a:avLst/>
            </a:prstGeom>
          </p:spPr>
        </p:pic>
        <p:pic>
          <p:nvPicPr>
            <p:cNvPr id="92" name="Obrázek 91">
              <a:extLst>
                <a:ext uri="{FF2B5EF4-FFF2-40B4-BE49-F238E27FC236}">
                  <a16:creationId xmlns:a16="http://schemas.microsoft.com/office/drawing/2014/main" id="{2C7B1C76-D779-4FAD-8370-9315AEDF1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3550" y="2837366"/>
              <a:ext cx="1350172" cy="45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565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41960" y="184485"/>
            <a:ext cx="7940040" cy="1010980"/>
          </a:xfrm>
        </p:spPr>
        <p:txBody>
          <a:bodyPr>
            <a:norm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 ústavu – oblasti excelence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Pětiúhelník 4">
            <a:extLst>
              <a:ext uri="{FF2B5EF4-FFF2-40B4-BE49-F238E27FC236}">
                <a16:creationId xmlns:a16="http://schemas.microsoft.com/office/drawing/2014/main" id="{6C2AAEB8-A865-4EF9-B214-1171BCC65360}"/>
              </a:ext>
            </a:extLst>
          </p:cNvPr>
          <p:cNvSpPr/>
          <p:nvPr/>
        </p:nvSpPr>
        <p:spPr>
          <a:xfrm>
            <a:off x="612132" y="1480824"/>
            <a:ext cx="11236412" cy="540000"/>
          </a:xfrm>
          <a:prstGeom prst="rect">
            <a:avLst/>
          </a:prstGeom>
          <a:solidFill>
            <a:srgbClr val="004F7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Virtuální a rozšířená realita pro aplikace I 4.0, digitální dvojčata </a:t>
            </a:r>
            <a:endParaRPr lang="en-US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336635" y="2121517"/>
            <a:ext cx="3119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Rozšířená realita (2014 – 2020)</a:t>
            </a:r>
          </a:p>
        </p:txBody>
      </p:sp>
      <p:sp>
        <p:nvSpPr>
          <p:cNvPr id="4" name="Obdélník 3"/>
          <p:cNvSpPr/>
          <p:nvPr/>
        </p:nvSpPr>
        <p:spPr>
          <a:xfrm>
            <a:off x="4016344" y="2490849"/>
            <a:ext cx="3972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InstantReality</a:t>
            </a:r>
            <a:r>
              <a:rPr lang="cs-CZ" dirty="0"/>
              <a:t>, AR </a:t>
            </a:r>
            <a:r>
              <a:rPr lang="cs-CZ" dirty="0" err="1"/>
              <a:t>Toolkit</a:t>
            </a:r>
            <a:r>
              <a:rPr lang="cs-CZ" dirty="0"/>
              <a:t> nebo UNITY 3D</a:t>
            </a:r>
          </a:p>
        </p:txBody>
      </p:sp>
      <p:sp>
        <p:nvSpPr>
          <p:cNvPr id="5" name="Obdélník 4"/>
          <p:cNvSpPr/>
          <p:nvPr/>
        </p:nvSpPr>
        <p:spPr>
          <a:xfrm>
            <a:off x="700818" y="2960874"/>
            <a:ext cx="10832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/>
              <a:t>Cílovou skupinou jsou pracovníci vývojových týmů, technologové, údržba a operátoři strojů</a:t>
            </a:r>
          </a:p>
        </p:txBody>
      </p:sp>
      <p:pic>
        <p:nvPicPr>
          <p:cNvPr id="7" name="Obrázek 6" descr="Obsah obrázku text, interiér&#10;&#10;Popis byl vytvořen automaticky">
            <a:extLst>
              <a:ext uri="{FF2B5EF4-FFF2-40B4-BE49-F238E27FC236}">
                <a16:creationId xmlns:a16="http://schemas.microsoft.com/office/drawing/2014/main" id="{D0DA8CDC-BB49-42D6-A32C-4CDC18EE36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061" y="3551623"/>
            <a:ext cx="3696649" cy="2772487"/>
          </a:xfrm>
          <a:prstGeom prst="rect">
            <a:avLst/>
          </a:prstGeom>
        </p:spPr>
      </p:pic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D65CA159-80EE-4214-B851-B56B0B9476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191" y="3293927"/>
            <a:ext cx="5305615" cy="303018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F51A186-6950-4FC9-A389-D4397C47DE18}"/>
              </a:ext>
            </a:extLst>
          </p:cNvPr>
          <p:cNvSpPr txBox="1"/>
          <p:nvPr/>
        </p:nvSpPr>
        <p:spPr>
          <a:xfrm>
            <a:off x="6530191" y="6435276"/>
            <a:ext cx="143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DP Jan Blaha</a:t>
            </a:r>
          </a:p>
        </p:txBody>
      </p:sp>
    </p:spTree>
    <p:extLst>
      <p:ext uri="{BB962C8B-B14F-4D97-AF65-F5344CB8AC3E}">
        <p14:creationId xmlns:p14="http://schemas.microsoft.com/office/powerpoint/2010/main" val="205964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41960" y="184485"/>
            <a:ext cx="7940040" cy="1010980"/>
          </a:xfrm>
        </p:spPr>
        <p:txBody>
          <a:bodyPr>
            <a:norm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 ústavu – oblasti excelence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Pětiúhelník 4">
            <a:extLst>
              <a:ext uri="{FF2B5EF4-FFF2-40B4-BE49-F238E27FC236}">
                <a16:creationId xmlns:a16="http://schemas.microsoft.com/office/drawing/2014/main" id="{6C2AAEB8-A865-4EF9-B214-1171BCC65360}"/>
              </a:ext>
            </a:extLst>
          </p:cNvPr>
          <p:cNvSpPr/>
          <p:nvPr/>
        </p:nvSpPr>
        <p:spPr>
          <a:xfrm>
            <a:off x="612132" y="1480824"/>
            <a:ext cx="11236412" cy="540000"/>
          </a:xfrm>
          <a:prstGeom prst="rect">
            <a:avLst/>
          </a:prstGeom>
          <a:solidFill>
            <a:srgbClr val="004F7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Virtuální a rozšířená realita pro aplikace I 4.0, digitální dvojčata </a:t>
            </a:r>
            <a:endParaRPr lang="en-US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716246" y="2121517"/>
            <a:ext cx="2505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Ergonomie (2019 - 2020)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906201" y="2490849"/>
            <a:ext cx="2125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HTC VIVE a MS </a:t>
            </a:r>
            <a:r>
              <a:rPr lang="cs-CZ" dirty="0" err="1"/>
              <a:t>Kinec</a:t>
            </a:r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612132" y="2979020"/>
            <a:ext cx="8044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/>
              <a:t>Cílovou skupinou jsou konstruktéři, spolupracující na návrhu pracoviště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8BAE87C-AA74-4557-B15D-893B33C033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744" y="3691869"/>
            <a:ext cx="2403115" cy="2696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1559C57-F88E-45FE-8B3C-57ADBE6689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6860" y="3691869"/>
            <a:ext cx="3847882" cy="2669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BA7644B-A33F-4E5F-ADE1-1230714F95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6743" y="3695974"/>
            <a:ext cx="2271627" cy="266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9CE244A9-A410-4B25-9583-6DA3F965F9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0371" y="3691869"/>
            <a:ext cx="2378427" cy="2641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408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41960" y="184485"/>
            <a:ext cx="7940040" cy="1010980"/>
          </a:xfrm>
        </p:spPr>
        <p:txBody>
          <a:bodyPr>
            <a:norm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 ústavu – oblasti excelence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Pětiúhelník 4">
            <a:extLst>
              <a:ext uri="{FF2B5EF4-FFF2-40B4-BE49-F238E27FC236}">
                <a16:creationId xmlns:a16="http://schemas.microsoft.com/office/drawing/2014/main" id="{6C2AAEB8-A865-4EF9-B214-1171BCC65360}"/>
              </a:ext>
            </a:extLst>
          </p:cNvPr>
          <p:cNvSpPr/>
          <p:nvPr/>
        </p:nvSpPr>
        <p:spPr>
          <a:xfrm>
            <a:off x="612132" y="1480824"/>
            <a:ext cx="11236412" cy="540000"/>
          </a:xfrm>
          <a:prstGeom prst="rect">
            <a:avLst/>
          </a:prstGeom>
          <a:solidFill>
            <a:srgbClr val="004F7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Virtuální a rozšířená realita pro aplikace I 4.0, digitální dvojčata </a:t>
            </a:r>
            <a:endParaRPr lang="en-US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2646466" y="2142989"/>
            <a:ext cx="68990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Průmysl 4.0  (2019 - 2021) – mezinárodní spolupráce – projekt </a:t>
            </a:r>
            <a:r>
              <a:rPr lang="cs-CZ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LevelUP</a:t>
            </a: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057" y="2717533"/>
            <a:ext cx="6332944" cy="4023950"/>
          </a:xfrm>
          <a:prstGeom prst="rect">
            <a:avLst/>
          </a:prstGeom>
        </p:spPr>
      </p:pic>
      <p:pic>
        <p:nvPicPr>
          <p:cNvPr id="18" name="Obrázek 1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352" y="2884866"/>
            <a:ext cx="5760720" cy="594360"/>
          </a:xfrm>
          <a:prstGeom prst="rect">
            <a:avLst/>
          </a:prstGeom>
        </p:spPr>
      </p:pic>
      <p:pic>
        <p:nvPicPr>
          <p:cNvPr id="19" name="Picture 2" descr="TOSHULIN a.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2650" y="6020606"/>
            <a:ext cx="1826281" cy="26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bdélník 19">
            <a:extLst>
              <a:ext uri="{FF2B5EF4-FFF2-40B4-BE49-F238E27FC236}">
                <a16:creationId xmlns:a16="http://schemas.microsoft.com/office/drawing/2014/main" id="{727380D3-4140-4A8D-AF75-E0C952E936FC}"/>
              </a:ext>
            </a:extLst>
          </p:cNvPr>
          <p:cNvSpPr/>
          <p:nvPr/>
        </p:nvSpPr>
        <p:spPr>
          <a:xfrm>
            <a:off x="8912650" y="6554141"/>
            <a:ext cx="7986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chemeClr val="tx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cs-CZ" sz="800" i="1" dirty="0">
                <a:solidFill>
                  <a:schemeClr val="tx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VUT v Brně</a:t>
            </a:r>
            <a:r>
              <a:rPr lang="en-US" sz="800" i="1" dirty="0">
                <a:solidFill>
                  <a:schemeClr val="tx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cs-CZ" sz="800" i="1" dirty="0"/>
          </a:p>
        </p:txBody>
      </p:sp>
    </p:spTree>
    <p:extLst>
      <p:ext uri="{BB962C8B-B14F-4D97-AF65-F5344CB8AC3E}">
        <p14:creationId xmlns:p14="http://schemas.microsoft.com/office/powerpoint/2010/main" val="3202596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41960" y="184485"/>
            <a:ext cx="7940040" cy="1010980"/>
          </a:xfrm>
        </p:spPr>
        <p:txBody>
          <a:bodyPr>
            <a:norm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 ústavu – oblasti excelence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Pětiúhelník 4">
            <a:extLst>
              <a:ext uri="{FF2B5EF4-FFF2-40B4-BE49-F238E27FC236}">
                <a16:creationId xmlns:a16="http://schemas.microsoft.com/office/drawing/2014/main" id="{6C2AAEB8-A865-4EF9-B214-1171BCC65360}"/>
              </a:ext>
            </a:extLst>
          </p:cNvPr>
          <p:cNvSpPr/>
          <p:nvPr/>
        </p:nvSpPr>
        <p:spPr>
          <a:xfrm>
            <a:off x="612132" y="1480824"/>
            <a:ext cx="11236412" cy="540000"/>
          </a:xfrm>
          <a:prstGeom prst="rect">
            <a:avLst/>
          </a:prstGeom>
          <a:solidFill>
            <a:srgbClr val="004F7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Virtuální a rozšířená realita pro aplikace I 4.0, digitální dvojčata </a:t>
            </a:r>
            <a:endParaRPr lang="en-US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716246" y="2121517"/>
            <a:ext cx="2662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Průmysl 4.0  (2019 - 2021)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27380D3-4140-4A8D-AF75-E0C952E936FC}"/>
              </a:ext>
            </a:extLst>
          </p:cNvPr>
          <p:cNvSpPr/>
          <p:nvPr/>
        </p:nvSpPr>
        <p:spPr>
          <a:xfrm>
            <a:off x="6869726" y="5840330"/>
            <a:ext cx="97334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chemeClr val="tx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cs-CZ" sz="800" i="1" dirty="0">
                <a:solidFill>
                  <a:schemeClr val="tx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TOS Čelákovice</a:t>
            </a:r>
            <a:r>
              <a:rPr lang="en-US" sz="800" i="1" dirty="0">
                <a:solidFill>
                  <a:schemeClr val="tx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cs-CZ" sz="800" i="1" dirty="0"/>
          </a:p>
        </p:txBody>
      </p:sp>
      <p:sp>
        <p:nvSpPr>
          <p:cNvPr id="7" name="Obdélník 6"/>
          <p:cNvSpPr/>
          <p:nvPr/>
        </p:nvSpPr>
        <p:spPr>
          <a:xfrm>
            <a:off x="3179432" y="6380218"/>
            <a:ext cx="8353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Participace na vývoji a realizaci opcí stroje BUD 100 pro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Industry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 4.0 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016" y="5023506"/>
            <a:ext cx="1324642" cy="1304871"/>
          </a:xfrm>
          <a:prstGeom prst="rect">
            <a:avLst/>
          </a:prstGeom>
        </p:spPr>
      </p:pic>
      <p:grpSp>
        <p:nvGrpSpPr>
          <p:cNvPr id="9" name="Skupina 8"/>
          <p:cNvGrpSpPr/>
          <p:nvPr/>
        </p:nvGrpSpPr>
        <p:grpSpPr>
          <a:xfrm>
            <a:off x="7843070" y="2637560"/>
            <a:ext cx="3770474" cy="3525122"/>
            <a:chOff x="7482654" y="1487756"/>
            <a:chExt cx="4363357" cy="4221066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2654" y="1487756"/>
              <a:ext cx="4201376" cy="4109909"/>
            </a:xfrm>
            <a:prstGeom prst="rect">
              <a:avLst/>
            </a:prstGeom>
          </p:spPr>
        </p:pic>
        <p:sp>
          <p:nvSpPr>
            <p:cNvPr id="12" name="TextovéPole 11"/>
            <p:cNvSpPr txBox="1"/>
            <p:nvPr/>
          </p:nvSpPr>
          <p:spPr>
            <a:xfrm>
              <a:off x="9934832" y="5288692"/>
              <a:ext cx="1911179" cy="4201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cs-CZ" dirty="0"/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10689071" y="1487756"/>
              <a:ext cx="994960" cy="639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cs-CZ" dirty="0"/>
            </a:p>
          </p:txBody>
        </p:sp>
      </p:grpSp>
      <p:pic>
        <p:nvPicPr>
          <p:cNvPr id="15" name="Obrázek 14">
            <a:extLst>
              <a:ext uri="{FF2B5EF4-FFF2-40B4-BE49-F238E27FC236}">
                <a16:creationId xmlns:a16="http://schemas.microsoft.com/office/drawing/2014/main" id="{B5FC9FB9-C0FA-47CF-9EC8-9726EEE64A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" y="2688647"/>
            <a:ext cx="1375719" cy="2663113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F45B6233-88CB-44D5-8EA2-A5BE119E0F47}"/>
              </a:ext>
            </a:extLst>
          </p:cNvPr>
          <p:cNvSpPr/>
          <p:nvPr/>
        </p:nvSpPr>
        <p:spPr>
          <a:xfrm>
            <a:off x="441960" y="5464031"/>
            <a:ext cx="14455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Zlatá medaile BVV 2021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8171" y="2688647"/>
            <a:ext cx="6103046" cy="20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57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41960" y="184485"/>
            <a:ext cx="7940040" cy="1010980"/>
          </a:xfrm>
        </p:spPr>
        <p:txBody>
          <a:bodyPr>
            <a:norm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 ústavu – oblasti excelence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2" name="Pětiúhelník 4">
            <a:extLst>
              <a:ext uri="{FF2B5EF4-FFF2-40B4-BE49-F238E27FC236}">
                <a16:creationId xmlns:a16="http://schemas.microsoft.com/office/drawing/2014/main" id="{AFBC4798-E53E-4D0B-BE2E-C4BB479A2584}"/>
              </a:ext>
            </a:extLst>
          </p:cNvPr>
          <p:cNvSpPr/>
          <p:nvPr/>
        </p:nvSpPr>
        <p:spPr>
          <a:xfrm>
            <a:off x="639566" y="1448911"/>
            <a:ext cx="11236410" cy="540000"/>
          </a:xfrm>
          <a:prstGeom prst="rect">
            <a:avLst/>
          </a:prstGeom>
          <a:solidFill>
            <a:srgbClr val="004F7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Konstrukce výrobních (obráběcích) strojů se zaměřením na I 4.0 a hodnotové inženýrství</a:t>
            </a:r>
            <a:endParaRPr lang="en-US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06817C5-8479-402E-9484-085115115E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554" y="2222803"/>
            <a:ext cx="2467239" cy="3289651"/>
          </a:xfrm>
          <a:prstGeom prst="rect">
            <a:avLst/>
          </a:prstGeom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F6917850-F999-4635-BB2C-627EF57C6CF5}"/>
              </a:ext>
            </a:extLst>
          </p:cNvPr>
          <p:cNvGrpSpPr/>
          <p:nvPr/>
        </p:nvGrpSpPr>
        <p:grpSpPr>
          <a:xfrm>
            <a:off x="3549085" y="2212378"/>
            <a:ext cx="2636949" cy="3298907"/>
            <a:chOff x="4761224" y="1993758"/>
            <a:chExt cx="3571255" cy="3960850"/>
          </a:xfrm>
        </p:grpSpPr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7524EA88-3242-4EAB-9207-240665822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1224" y="3974183"/>
              <a:ext cx="3571255" cy="1980425"/>
            </a:xfrm>
            <a:prstGeom prst="rect">
              <a:avLst/>
            </a:prstGeom>
          </p:spPr>
        </p:pic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id="{2218E731-EF44-42FA-929B-BCCE2A8C4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6569" y="1993758"/>
              <a:ext cx="2640566" cy="1980425"/>
            </a:xfrm>
            <a:prstGeom prst="rect">
              <a:avLst/>
            </a:prstGeom>
          </p:spPr>
        </p:pic>
      </p:grpSp>
      <p:sp>
        <p:nvSpPr>
          <p:cNvPr id="18" name="Obdélník 17">
            <a:extLst>
              <a:ext uri="{FF2B5EF4-FFF2-40B4-BE49-F238E27FC236}">
                <a16:creationId xmlns:a16="http://schemas.microsoft.com/office/drawing/2014/main" id="{4AA625D2-E878-417B-9D79-74554A00B2AD}"/>
              </a:ext>
            </a:extLst>
          </p:cNvPr>
          <p:cNvSpPr/>
          <p:nvPr/>
        </p:nvSpPr>
        <p:spPr>
          <a:xfrm>
            <a:off x="1024691" y="5600790"/>
            <a:ext cx="4937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Participace na vývoji prototypů s průmyslem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3BBDD55F-4B85-47B0-A419-70E2A3181F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578" y="6149129"/>
            <a:ext cx="1678163" cy="375866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BB47392C-00E7-4EE6-B8EE-6A15219B566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316" y="6080291"/>
            <a:ext cx="694711" cy="674719"/>
          </a:xfrm>
          <a:prstGeom prst="rect">
            <a:avLst/>
          </a:prstGeom>
        </p:spPr>
      </p:pic>
      <p:sp>
        <p:nvSpPr>
          <p:cNvPr id="21" name="Obdélník 20">
            <a:extLst>
              <a:ext uri="{FF2B5EF4-FFF2-40B4-BE49-F238E27FC236}">
                <a16:creationId xmlns:a16="http://schemas.microsoft.com/office/drawing/2014/main" id="{D3974A44-8857-4202-8742-4BF23A529798}"/>
              </a:ext>
            </a:extLst>
          </p:cNvPr>
          <p:cNvSpPr/>
          <p:nvPr/>
        </p:nvSpPr>
        <p:spPr>
          <a:xfrm rot="16200000">
            <a:off x="-1036047" y="3635732"/>
            <a:ext cx="3560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UHPC (ocel + cementový beton)</a:t>
            </a: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727380D3-4140-4A8D-AF75-E0C952E936FC}"/>
              </a:ext>
            </a:extLst>
          </p:cNvPr>
          <p:cNvSpPr/>
          <p:nvPr/>
        </p:nvSpPr>
        <p:spPr>
          <a:xfrm>
            <a:off x="9082603" y="6337062"/>
            <a:ext cx="120898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chemeClr val="tx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cs-CZ" sz="800" i="1" dirty="0">
                <a:solidFill>
                  <a:schemeClr val="tx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Fermat, AM Finance</a:t>
            </a:r>
            <a:r>
              <a:rPr lang="en-US" sz="800" i="1" dirty="0">
                <a:solidFill>
                  <a:schemeClr val="tx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cs-CZ" sz="800" i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5B508D9-FFA0-4CF9-AD72-192ECF534C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2709" y="2191711"/>
            <a:ext cx="2435294" cy="43219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5407CDE-3A50-4998-8672-FDFC265D6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603" y="3102316"/>
            <a:ext cx="2887700" cy="189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64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41960" y="184485"/>
            <a:ext cx="7940040" cy="1010980"/>
          </a:xfrm>
        </p:spPr>
        <p:txBody>
          <a:bodyPr>
            <a:norm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 ústavu – oblasti excelence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2" name="Pětiúhelník 4">
            <a:extLst>
              <a:ext uri="{FF2B5EF4-FFF2-40B4-BE49-F238E27FC236}">
                <a16:creationId xmlns:a16="http://schemas.microsoft.com/office/drawing/2014/main" id="{AFBC4798-E53E-4D0B-BE2E-C4BB479A2584}"/>
              </a:ext>
            </a:extLst>
          </p:cNvPr>
          <p:cNvSpPr/>
          <p:nvPr/>
        </p:nvSpPr>
        <p:spPr>
          <a:xfrm>
            <a:off x="639566" y="1448911"/>
            <a:ext cx="11236410" cy="540000"/>
          </a:xfrm>
          <a:prstGeom prst="rect">
            <a:avLst/>
          </a:prstGeom>
          <a:solidFill>
            <a:srgbClr val="004F7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Konstrukce výrobních (obráběcích) strojů se zaměřením na I 4.0 a hodnotové inženýrství</a:t>
            </a:r>
            <a:endParaRPr lang="en-US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2" name="Skupina 21"/>
          <p:cNvGrpSpPr/>
          <p:nvPr/>
        </p:nvGrpSpPr>
        <p:grpSpPr>
          <a:xfrm>
            <a:off x="1358265" y="2036064"/>
            <a:ext cx="9693783" cy="4597628"/>
            <a:chOff x="882777" y="1314317"/>
            <a:chExt cx="11017266" cy="5331567"/>
          </a:xfrm>
        </p:grpSpPr>
        <p:sp>
          <p:nvSpPr>
            <p:cNvPr id="23" name="Obdélník 22">
              <a:extLst>
                <a:ext uri="{FF2B5EF4-FFF2-40B4-BE49-F238E27FC236}">
                  <a16:creationId xmlns:a16="http://schemas.microsoft.com/office/drawing/2014/main" id="{727380D3-4140-4A8D-AF75-E0C952E936FC}"/>
                </a:ext>
              </a:extLst>
            </p:cNvPr>
            <p:cNvSpPr/>
            <p:nvPr/>
          </p:nvSpPr>
          <p:spPr>
            <a:xfrm>
              <a:off x="4173015" y="4601497"/>
              <a:ext cx="79861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i="1" dirty="0">
                  <a:solidFill>
                    <a:schemeClr val="tx1"/>
                  </a:solidFill>
                  <a:latin typeface="Georgia" panose="02040502050405020303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cs-CZ" sz="800" i="1" dirty="0">
                  <a:solidFill>
                    <a:schemeClr val="tx1"/>
                  </a:solidFill>
                  <a:latin typeface="Georgia" panose="02040502050405020303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VUT v Brně</a:t>
              </a:r>
              <a:r>
                <a:rPr lang="en-US" sz="800" i="1" dirty="0">
                  <a:solidFill>
                    <a:schemeClr val="tx1"/>
                  </a:solidFill>
                  <a:latin typeface="Georgia" panose="02040502050405020303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cs-CZ" sz="800" i="1" dirty="0"/>
            </a:p>
          </p:txBody>
        </p:sp>
        <p:pic>
          <p:nvPicPr>
            <p:cNvPr id="24" name="Obrázek 2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2777" y="1794510"/>
              <a:ext cx="4025249" cy="2806987"/>
            </a:xfrm>
            <a:prstGeom prst="rect">
              <a:avLst/>
            </a:prstGeom>
          </p:spPr>
        </p:pic>
        <p:pic>
          <p:nvPicPr>
            <p:cNvPr id="25" name="Obrázek 2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3856" y="1794510"/>
              <a:ext cx="5962727" cy="4236926"/>
            </a:xfrm>
            <a:prstGeom prst="rect">
              <a:avLst/>
            </a:prstGeom>
          </p:spPr>
        </p:pic>
        <p:sp>
          <p:nvSpPr>
            <p:cNvPr id="26" name="Obdélník 25">
              <a:extLst>
                <a:ext uri="{FF2B5EF4-FFF2-40B4-BE49-F238E27FC236}">
                  <a16:creationId xmlns:a16="http://schemas.microsoft.com/office/drawing/2014/main" id="{727380D3-4140-4A8D-AF75-E0C952E936FC}"/>
                </a:ext>
              </a:extLst>
            </p:cNvPr>
            <p:cNvSpPr/>
            <p:nvPr/>
          </p:nvSpPr>
          <p:spPr>
            <a:xfrm>
              <a:off x="11412409" y="6128516"/>
              <a:ext cx="48763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i="1" dirty="0">
                  <a:solidFill>
                    <a:schemeClr val="tx1"/>
                  </a:solidFill>
                  <a:latin typeface="Georgia" panose="02040502050405020303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cs-CZ" sz="800" i="1" dirty="0" err="1">
                  <a:solidFill>
                    <a:schemeClr val="tx1"/>
                  </a:solidFill>
                  <a:latin typeface="Georgia" panose="02040502050405020303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Ždas</a:t>
              </a:r>
              <a:r>
                <a:rPr lang="en-US" sz="800" i="1" dirty="0">
                  <a:solidFill>
                    <a:schemeClr val="tx1"/>
                  </a:solidFill>
                  <a:latin typeface="Georgia" panose="02040502050405020303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cs-CZ" sz="800" i="1" dirty="0"/>
            </a:p>
          </p:txBody>
        </p:sp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7BC5313C-E8CA-42EA-8AC8-FFF4F777CD23}"/>
                </a:ext>
              </a:extLst>
            </p:cNvPr>
            <p:cNvPicPr/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82778" y="4935793"/>
              <a:ext cx="1840758" cy="171009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8" name="Obrázek 27">
              <a:extLst>
                <a:ext uri="{FF2B5EF4-FFF2-40B4-BE49-F238E27FC236}">
                  <a16:creationId xmlns:a16="http://schemas.microsoft.com/office/drawing/2014/main" id="{6EBD205E-C100-4D2D-82D4-711365B9F7A2}"/>
                </a:ext>
              </a:extLst>
            </p:cNvPr>
            <p:cNvPicPr/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19407" y="4935793"/>
              <a:ext cx="1788619" cy="171009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9" name="Obdélník 28"/>
            <p:cNvSpPr/>
            <p:nvPr/>
          </p:nvSpPr>
          <p:spPr>
            <a:xfrm>
              <a:off x="5715047" y="6276552"/>
              <a:ext cx="5676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  <a:cs typeface="Times New Roman" panose="02020603050405020304" pitchFamily="18" charset="0"/>
                </a:rPr>
                <a:t>UHPC v oblasti tvářecích strojů zatížení 4.000.000 N </a:t>
              </a:r>
            </a:p>
          </p:txBody>
        </p:sp>
        <p:pic>
          <p:nvPicPr>
            <p:cNvPr id="30" name="Obrázek 2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8785" y="1314317"/>
              <a:ext cx="1535748" cy="412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0973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41960" y="184485"/>
            <a:ext cx="7940040" cy="1010980"/>
          </a:xfrm>
        </p:spPr>
        <p:txBody>
          <a:bodyPr>
            <a:norm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 ústavu – oblasti excelence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2" name="Pětiúhelník 4">
            <a:extLst>
              <a:ext uri="{FF2B5EF4-FFF2-40B4-BE49-F238E27FC236}">
                <a16:creationId xmlns:a16="http://schemas.microsoft.com/office/drawing/2014/main" id="{AFBC4798-E53E-4D0B-BE2E-C4BB479A2584}"/>
              </a:ext>
            </a:extLst>
          </p:cNvPr>
          <p:cNvSpPr/>
          <p:nvPr/>
        </p:nvSpPr>
        <p:spPr>
          <a:xfrm>
            <a:off x="639566" y="1448911"/>
            <a:ext cx="11236410" cy="540000"/>
          </a:xfrm>
          <a:prstGeom prst="rect">
            <a:avLst/>
          </a:prstGeom>
          <a:solidFill>
            <a:srgbClr val="004F7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Konstrukce výrobních (obráběcích) strojů se zaměřením na I 4.0 a hodnotové inženýrství</a:t>
            </a:r>
            <a:endParaRPr lang="en-US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1160557" y="2043775"/>
            <a:ext cx="10194428" cy="4605042"/>
            <a:chOff x="674740" y="1522480"/>
            <a:chExt cx="11145003" cy="5071473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0361" y="1522480"/>
              <a:ext cx="1478065" cy="396936"/>
            </a:xfrm>
            <a:prstGeom prst="rect">
              <a:avLst/>
            </a:prstGeom>
          </p:spPr>
        </p:pic>
        <p:pic>
          <p:nvPicPr>
            <p:cNvPr id="7" name="Obrázek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434" y="2056278"/>
              <a:ext cx="4563110" cy="2563495"/>
            </a:xfrm>
            <a:prstGeom prst="rect">
              <a:avLst/>
            </a:prstGeom>
          </p:spPr>
        </p:pic>
        <p:sp>
          <p:nvSpPr>
            <p:cNvPr id="8" name="Obdélník 7"/>
            <p:cNvSpPr/>
            <p:nvPr/>
          </p:nvSpPr>
          <p:spPr>
            <a:xfrm>
              <a:off x="674740" y="4784810"/>
              <a:ext cx="459180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rovnací lis CDN 400</a:t>
              </a:r>
            </a:p>
            <a:p>
              <a:endParaRPr lang="cs-CZ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cs-CZ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17 % úspor nákladů </a:t>
              </a:r>
              <a:endParaRPr lang="cs-CZ" dirty="0"/>
            </a:p>
          </p:txBody>
        </p:sp>
        <p:pic>
          <p:nvPicPr>
            <p:cNvPr id="9" name="Obrázek 8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9562" y="2056278"/>
              <a:ext cx="3945160" cy="2563495"/>
            </a:xfrm>
            <a:prstGeom prst="rect">
              <a:avLst/>
            </a:prstGeom>
          </p:spPr>
        </p:pic>
        <p:sp>
          <p:nvSpPr>
            <p:cNvPr id="10" name="Obdélník 9"/>
            <p:cNvSpPr/>
            <p:nvPr/>
          </p:nvSpPr>
          <p:spPr>
            <a:xfrm>
              <a:off x="7227940" y="4784810"/>
              <a:ext cx="459180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šrotovací nůžky CNS 400 </a:t>
              </a:r>
            </a:p>
            <a:p>
              <a:endParaRPr lang="cs-CZ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cs-CZ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2,6 % úspor nákladů </a:t>
              </a:r>
              <a:endParaRPr lang="cs-CZ" dirty="0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2132429" y="5947622"/>
              <a:ext cx="835393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dirty="0">
                  <a:latin typeface="Georgia" panose="02040502050405020303" pitchFamily="18" charset="0"/>
                  <a:cs typeface="Times New Roman" panose="02020603050405020304" pitchFamily="18" charset="0"/>
                </a:rPr>
                <a:t>Zpravidla se jedná o tři schůzky v podniku 3 x 6 hodin = 18 hodin společné práce + práce pracovníku podniku na přípravě podkladů.</a:t>
              </a:r>
              <a:endParaRPr lang="cs-CZ" dirty="0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727380D3-4140-4A8D-AF75-E0C952E936FC}"/>
                </a:ext>
              </a:extLst>
            </p:cNvPr>
            <p:cNvSpPr/>
            <p:nvPr/>
          </p:nvSpPr>
          <p:spPr>
            <a:xfrm>
              <a:off x="10909901" y="4619773"/>
              <a:ext cx="48763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i="1" dirty="0">
                  <a:solidFill>
                    <a:schemeClr val="tx1"/>
                  </a:solidFill>
                  <a:latin typeface="Georgia" panose="02040502050405020303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cs-CZ" sz="800" i="1" dirty="0" err="1">
                  <a:solidFill>
                    <a:schemeClr val="tx1"/>
                  </a:solidFill>
                  <a:latin typeface="Georgia" panose="02040502050405020303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Ždas</a:t>
              </a:r>
              <a:r>
                <a:rPr lang="en-US" sz="800" i="1" dirty="0">
                  <a:solidFill>
                    <a:schemeClr val="tx1"/>
                  </a:solidFill>
                  <a:latin typeface="Georgia" panose="02040502050405020303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cs-CZ" sz="800" i="1" dirty="0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727380D3-4140-4A8D-AF75-E0C952E936FC}"/>
                </a:ext>
              </a:extLst>
            </p:cNvPr>
            <p:cNvSpPr/>
            <p:nvPr/>
          </p:nvSpPr>
          <p:spPr>
            <a:xfrm>
              <a:off x="4835316" y="4619773"/>
              <a:ext cx="48763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i="1" dirty="0">
                  <a:solidFill>
                    <a:schemeClr val="tx1"/>
                  </a:solidFill>
                  <a:latin typeface="Georgia" panose="02040502050405020303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cs-CZ" sz="800" i="1" dirty="0" err="1">
                  <a:solidFill>
                    <a:schemeClr val="tx1"/>
                  </a:solidFill>
                  <a:latin typeface="Georgia" panose="02040502050405020303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Ždas</a:t>
              </a:r>
              <a:r>
                <a:rPr lang="en-US" sz="800" i="1" dirty="0">
                  <a:solidFill>
                    <a:schemeClr val="tx1"/>
                  </a:solidFill>
                  <a:latin typeface="Georgia" panose="02040502050405020303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cs-CZ" sz="8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89584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41960" y="184485"/>
            <a:ext cx="7940040" cy="1010980"/>
          </a:xfrm>
        </p:spPr>
        <p:txBody>
          <a:bodyPr>
            <a:norm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 ústavu – oblasti excelence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4" name="Pětiúhelník 4">
            <a:extLst>
              <a:ext uri="{FF2B5EF4-FFF2-40B4-BE49-F238E27FC236}">
                <a16:creationId xmlns:a16="http://schemas.microsoft.com/office/drawing/2014/main" id="{8B3C1AE8-F84C-4A71-ACFA-8E850FC20C14}"/>
              </a:ext>
            </a:extLst>
          </p:cNvPr>
          <p:cNvSpPr/>
          <p:nvPr/>
        </p:nvSpPr>
        <p:spPr>
          <a:xfrm>
            <a:off x="639564" y="1444430"/>
            <a:ext cx="11236412" cy="540000"/>
          </a:xfrm>
          <a:prstGeom prst="rect">
            <a:avLst/>
          </a:prstGeom>
          <a:solidFill>
            <a:srgbClr val="004F7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cs-CZ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Pokročilé výpočty se zaměřením na teplotní a dynamickou stabilitu</a:t>
            </a:r>
            <a:endParaRPr lang="en-US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186EF19-DEF7-4668-ACA1-080865221A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64" y="2383692"/>
            <a:ext cx="7856128" cy="441907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CDC75EB-AE80-4D42-AF2D-7F928ECC2D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5942" y="5225637"/>
            <a:ext cx="1678163" cy="37586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AD9129E-0A0A-4BF4-A14D-5A776787BE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5680" y="5156799"/>
            <a:ext cx="694711" cy="674719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16D8373F-2117-4D88-9395-09E874BE27F2}"/>
              </a:ext>
            </a:extLst>
          </p:cNvPr>
          <p:cNvSpPr/>
          <p:nvPr/>
        </p:nvSpPr>
        <p:spPr>
          <a:xfrm>
            <a:off x="2354372" y="2151099"/>
            <a:ext cx="407116" cy="3509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D961F522-A384-4768-A39E-2546E4367E17}"/>
              </a:ext>
            </a:extLst>
          </p:cNvPr>
          <p:cNvGrpSpPr/>
          <p:nvPr/>
        </p:nvGrpSpPr>
        <p:grpSpPr>
          <a:xfrm>
            <a:off x="7238817" y="2065130"/>
            <a:ext cx="4735517" cy="2139121"/>
            <a:chOff x="7033486" y="2940693"/>
            <a:chExt cx="4735517" cy="2139121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92A9892C-8C97-4834-B9E3-D01A9C51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3486" y="2940693"/>
              <a:ext cx="4735517" cy="2139121"/>
            </a:xfrm>
            <a:prstGeom prst="rect">
              <a:avLst/>
            </a:prstGeom>
          </p:spPr>
        </p:pic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97CC78A2-2C1B-42C8-90BA-2C26D03E2883}"/>
                </a:ext>
              </a:extLst>
            </p:cNvPr>
            <p:cNvSpPr/>
            <p:nvPr/>
          </p:nvSpPr>
          <p:spPr>
            <a:xfrm>
              <a:off x="8410575" y="4491038"/>
              <a:ext cx="3214688" cy="1000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8F9814D2-F798-4673-A567-BDC0C5FAC758}"/>
                </a:ext>
              </a:extLst>
            </p:cNvPr>
            <p:cNvSpPr/>
            <p:nvPr/>
          </p:nvSpPr>
          <p:spPr>
            <a:xfrm>
              <a:off x="10360819" y="3605213"/>
              <a:ext cx="83344" cy="2905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1D2B2F41-3223-486A-B548-F7A3D3F6E016}"/>
                </a:ext>
              </a:extLst>
            </p:cNvPr>
            <p:cNvSpPr/>
            <p:nvPr/>
          </p:nvSpPr>
          <p:spPr>
            <a:xfrm>
              <a:off x="7851109" y="3195638"/>
              <a:ext cx="197516" cy="10025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59A4319F-A0F3-4135-8282-0FA24C4B7142}"/>
                </a:ext>
              </a:extLst>
            </p:cNvPr>
            <p:cNvSpPr/>
            <p:nvPr/>
          </p:nvSpPr>
          <p:spPr>
            <a:xfrm>
              <a:off x="8196638" y="3400425"/>
              <a:ext cx="83344" cy="2905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FDFC3FA6-D10E-4C20-83C4-9FD9188A4BE1}"/>
                </a:ext>
              </a:extLst>
            </p:cNvPr>
            <p:cNvSpPr/>
            <p:nvPr/>
          </p:nvSpPr>
          <p:spPr>
            <a:xfrm>
              <a:off x="7143750" y="4491038"/>
              <a:ext cx="90488" cy="2571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00147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41960" y="184485"/>
            <a:ext cx="7940040" cy="1010980"/>
          </a:xfrm>
        </p:spPr>
        <p:txBody>
          <a:bodyPr>
            <a:norm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 ústavu – oblasti excelence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Pětiúhelník 4">
            <a:extLst>
              <a:ext uri="{FF2B5EF4-FFF2-40B4-BE49-F238E27FC236}">
                <a16:creationId xmlns:a16="http://schemas.microsoft.com/office/drawing/2014/main" id="{69C67A82-0647-4947-81DB-5AE084A11045}"/>
              </a:ext>
            </a:extLst>
          </p:cNvPr>
          <p:cNvSpPr/>
          <p:nvPr/>
        </p:nvSpPr>
        <p:spPr>
          <a:xfrm>
            <a:off x="612132" y="1421661"/>
            <a:ext cx="11236412" cy="540000"/>
          </a:xfrm>
          <a:prstGeom prst="rect">
            <a:avLst/>
          </a:prstGeom>
          <a:solidFill>
            <a:srgbClr val="004F7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cs-CZ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Průmyslové </a:t>
            </a:r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robot</a:t>
            </a:r>
            <a:r>
              <a:rPr lang="cs-CZ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 pro manipulační a obráběcí aplikace</a:t>
            </a:r>
            <a:endParaRPr lang="en-US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326FC95-5C70-46B8-AE43-9D8434B875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084796"/>
            <a:ext cx="4489886" cy="324848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D42E5A4-A04A-4DA0-B0BB-1F9BFFD928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435" y="4604422"/>
            <a:ext cx="3376109" cy="211681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F2D3CA8-7F07-4E53-9185-757BFF5EC5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31" y="2084796"/>
            <a:ext cx="5009587" cy="401555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F59D972-4089-4237-9A5B-4584436B1368}"/>
              </a:ext>
            </a:extLst>
          </p:cNvPr>
          <p:cNvSpPr txBox="1"/>
          <p:nvPr/>
        </p:nvSpPr>
        <p:spPr>
          <a:xfrm>
            <a:off x="785330" y="6164363"/>
            <a:ext cx="5009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Technologie </a:t>
            </a:r>
            <a:r>
              <a:rPr lang="cs-CZ" i="1" dirty="0" err="1"/>
              <a:t>Cold</a:t>
            </a:r>
            <a:r>
              <a:rPr lang="cs-CZ" i="1" dirty="0"/>
              <a:t> </a:t>
            </a:r>
            <a:r>
              <a:rPr lang="cs-CZ" i="1" dirty="0" err="1"/>
              <a:t>Spray</a:t>
            </a:r>
            <a:r>
              <a:rPr lang="cs-CZ" i="1" dirty="0"/>
              <a:t>,</a:t>
            </a:r>
          </a:p>
          <a:p>
            <a:pPr algn="ctr"/>
            <a:r>
              <a:rPr lang="cs-CZ" i="1" dirty="0"/>
              <a:t>nástřiky materiálu ve spolupráci s FSI, ÚMVI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13B42B5-B315-4D23-93A7-C60AE4116F7E}"/>
              </a:ext>
            </a:extLst>
          </p:cNvPr>
          <p:cNvSpPr txBox="1"/>
          <p:nvPr/>
        </p:nvSpPr>
        <p:spPr>
          <a:xfrm>
            <a:off x="6178826" y="5482408"/>
            <a:ext cx="2162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Manipulace s obrobky</a:t>
            </a:r>
          </a:p>
          <a:p>
            <a:pPr algn="ctr"/>
            <a:r>
              <a:rPr lang="cs-CZ" i="1" dirty="0"/>
              <a:t>a </a:t>
            </a:r>
          </a:p>
          <a:p>
            <a:pPr algn="ctr"/>
            <a:r>
              <a:rPr lang="cs-CZ" i="1" dirty="0"/>
              <a:t>virtuální zprovoznění </a:t>
            </a:r>
          </a:p>
        </p:txBody>
      </p:sp>
    </p:spTree>
    <p:extLst>
      <p:ext uri="{BB962C8B-B14F-4D97-AF65-F5344CB8AC3E}">
        <p14:creationId xmlns:p14="http://schemas.microsoft.com/office/powerpoint/2010/main" val="134080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41960" y="184485"/>
            <a:ext cx="7940040" cy="1010980"/>
          </a:xfrm>
        </p:spPr>
        <p:txBody>
          <a:bodyPr>
            <a:norm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 ústavu – oblasti excelence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Pětiúhelník 4">
            <a:extLst>
              <a:ext uri="{FF2B5EF4-FFF2-40B4-BE49-F238E27FC236}">
                <a16:creationId xmlns:a16="http://schemas.microsoft.com/office/drawing/2014/main" id="{69C67A82-0647-4947-81DB-5AE084A11045}"/>
              </a:ext>
            </a:extLst>
          </p:cNvPr>
          <p:cNvSpPr/>
          <p:nvPr/>
        </p:nvSpPr>
        <p:spPr>
          <a:xfrm>
            <a:off x="612132" y="1421661"/>
            <a:ext cx="11236412" cy="540000"/>
          </a:xfrm>
          <a:prstGeom prst="rect">
            <a:avLst/>
          </a:prstGeom>
          <a:solidFill>
            <a:srgbClr val="004F7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cs-CZ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Průmyslové </a:t>
            </a:r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robot</a:t>
            </a:r>
            <a:r>
              <a:rPr lang="cs-CZ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 pro manipulační a obráběcí aplikace</a:t>
            </a:r>
            <a:endParaRPr lang="en-US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1554480" y="2054352"/>
            <a:ext cx="9787656" cy="4630324"/>
            <a:chOff x="1474572" y="1410908"/>
            <a:chExt cx="10696620" cy="5340824"/>
          </a:xfrm>
        </p:grpSpPr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727380D3-4140-4A8D-AF75-E0C952E936FC}"/>
                </a:ext>
              </a:extLst>
            </p:cNvPr>
            <p:cNvSpPr/>
            <p:nvPr/>
          </p:nvSpPr>
          <p:spPr>
            <a:xfrm>
              <a:off x="10107826" y="6536288"/>
              <a:ext cx="79861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i="1" dirty="0">
                  <a:solidFill>
                    <a:schemeClr val="tx1"/>
                  </a:solidFill>
                  <a:latin typeface="Georgia" panose="02040502050405020303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cs-CZ" sz="800" i="1" dirty="0">
                  <a:solidFill>
                    <a:schemeClr val="tx1"/>
                  </a:solidFill>
                  <a:latin typeface="Georgia" panose="02040502050405020303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VUT v Brně</a:t>
              </a:r>
              <a:r>
                <a:rPr lang="en-US" sz="800" i="1" dirty="0">
                  <a:solidFill>
                    <a:schemeClr val="tx1"/>
                  </a:solidFill>
                  <a:latin typeface="Georgia" panose="02040502050405020303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cs-CZ" sz="800" i="1" dirty="0"/>
            </a:p>
          </p:txBody>
        </p:sp>
        <p:pic>
          <p:nvPicPr>
            <p:cNvPr id="7" name="Obrázek 6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021933" y="-136453"/>
              <a:ext cx="5340823" cy="84355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07826" y="1635955"/>
              <a:ext cx="1650277" cy="654164"/>
            </a:xfrm>
            <a:prstGeom prst="rect">
              <a:avLst/>
            </a:prstGeom>
          </p:spPr>
        </p:pic>
        <p:sp>
          <p:nvSpPr>
            <p:cNvPr id="9" name="Obdélník 8"/>
            <p:cNvSpPr/>
            <p:nvPr/>
          </p:nvSpPr>
          <p:spPr>
            <a:xfrm>
              <a:off x="10087018" y="4311980"/>
              <a:ext cx="208417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  <a:cs typeface="Times New Roman" panose="02020603050405020304" pitchFamily="18" charset="0"/>
                </a:rPr>
                <a:t>Plně balící a plnící linka na 29 druhů kosmetiky </a:t>
              </a:r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727380D3-4140-4A8D-AF75-E0C952E936FC}"/>
                </a:ext>
              </a:extLst>
            </p:cNvPr>
            <p:cNvSpPr/>
            <p:nvPr/>
          </p:nvSpPr>
          <p:spPr>
            <a:xfrm>
              <a:off x="10946064" y="6536288"/>
              <a:ext cx="51488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i="1" dirty="0">
                  <a:solidFill>
                    <a:schemeClr val="tx1"/>
                  </a:solidFill>
                  <a:latin typeface="Georgia" panose="02040502050405020303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cs-CZ" sz="800" i="1" dirty="0" err="1">
                  <a:solidFill>
                    <a:schemeClr val="tx1"/>
                  </a:solidFill>
                  <a:latin typeface="Georgia" panose="02040502050405020303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Fosfa</a:t>
              </a:r>
              <a:r>
                <a:rPr lang="en-US" sz="800" i="1" dirty="0">
                  <a:solidFill>
                    <a:schemeClr val="tx1"/>
                  </a:solidFill>
                  <a:latin typeface="Georgia" panose="02040502050405020303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cs-CZ" sz="8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00003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41960" y="184485"/>
            <a:ext cx="7940040" cy="1010980"/>
          </a:xfrm>
        </p:spPr>
        <p:txBody>
          <a:bodyPr>
            <a:norm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 ústavu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1816607" y="1413819"/>
            <a:ext cx="9044369" cy="508686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nline médium 2" title="Propagační spot ÚVSSR">
            <a:hlinkClick r:id="" action="ppaction://media"/>
            <a:extLst>
              <a:ext uri="{FF2B5EF4-FFF2-40B4-BE49-F238E27FC236}">
                <a16:creationId xmlns:a16="http://schemas.microsoft.com/office/drawing/2014/main" id="{08A51116-6CC2-4B9B-90AA-197A515653D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16607" y="1413819"/>
            <a:ext cx="9043319" cy="508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12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1D48EF-ED09-41C7-97A8-70FADBD7B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7968" y="2619475"/>
            <a:ext cx="10154974" cy="1005173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rgbClr val="004F71"/>
                </a:solidFill>
                <a:latin typeface="Georgia" panose="02040502050405020303" pitchFamily="18" charset="0"/>
              </a:rPr>
              <a:t>Děkuji za pozornost a Váš čas</a:t>
            </a:r>
            <a:endParaRPr lang="cs-CZ" dirty="0">
              <a:latin typeface="Georgia" panose="02040502050405020303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32E6E92-9C51-4D28-861D-DDAECEDE05F4}"/>
              </a:ext>
            </a:extLst>
          </p:cNvPr>
          <p:cNvSpPr txBox="1"/>
          <p:nvPr/>
        </p:nvSpPr>
        <p:spPr>
          <a:xfrm>
            <a:off x="1244259" y="3954333"/>
            <a:ext cx="6097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https://www.facebook.com/uvssr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BB78BAA-1E29-49E1-9E66-DBC5520AFBA8}"/>
              </a:ext>
            </a:extLst>
          </p:cNvPr>
          <p:cNvSpPr txBox="1"/>
          <p:nvPr/>
        </p:nvSpPr>
        <p:spPr>
          <a:xfrm>
            <a:off x="1244259" y="4357289"/>
            <a:ext cx="71510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https://www.youtube.com/channel/UCtfPB2YqvAYFp5exmoQdlPA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F4F0A08-AF67-4B8D-8C5E-86926B6D5195}"/>
              </a:ext>
            </a:extLst>
          </p:cNvPr>
          <p:cNvSpPr txBox="1"/>
          <p:nvPr/>
        </p:nvSpPr>
        <p:spPr>
          <a:xfrm>
            <a:off x="1244259" y="4760245"/>
            <a:ext cx="6097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5"/>
              </a:rPr>
              <a:t>https://www.instagram.com/uvssrfsi/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181FE5E-2568-44DA-8288-E67A85152AFB}"/>
              </a:ext>
            </a:extLst>
          </p:cNvPr>
          <p:cNvSpPr txBox="1"/>
          <p:nvPr/>
        </p:nvSpPr>
        <p:spPr>
          <a:xfrm>
            <a:off x="1244259" y="5163202"/>
            <a:ext cx="6097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6"/>
              </a:rPr>
              <a:t>https://www.linkedin.com/company/42897559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2875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41960" y="184485"/>
            <a:ext cx="7940040" cy="1010980"/>
          </a:xfrm>
        </p:spPr>
        <p:txBody>
          <a:bodyPr>
            <a:norm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 ústavu – orientace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6350613F-28E8-4842-AC10-45BC5B65E8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6394" y="1603911"/>
            <a:ext cx="7538252" cy="502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70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41960" y="184485"/>
            <a:ext cx="7940040" cy="1010980"/>
          </a:xfrm>
        </p:spPr>
        <p:txBody>
          <a:bodyPr>
            <a:norm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 ústavu – orientace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787404C-D7E2-4BE8-A20D-32CF7BB7D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695" y="1502832"/>
            <a:ext cx="10092891" cy="515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34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41960" y="184485"/>
            <a:ext cx="7940040" cy="1010980"/>
          </a:xfrm>
        </p:spPr>
        <p:txBody>
          <a:bodyPr>
            <a:norm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 ústavu – oblasti excelence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659030" y="1606675"/>
            <a:ext cx="11240100" cy="4684154"/>
            <a:chOff x="5255581" y="1406370"/>
            <a:chExt cx="6342815" cy="4684154"/>
          </a:xfrm>
        </p:grpSpPr>
        <p:grpSp>
          <p:nvGrpSpPr>
            <p:cNvPr id="4" name="Skupina 3"/>
            <p:cNvGrpSpPr/>
            <p:nvPr/>
          </p:nvGrpSpPr>
          <p:grpSpPr>
            <a:xfrm>
              <a:off x="5255581" y="1406370"/>
              <a:ext cx="6342815" cy="4000611"/>
              <a:chOff x="5094375" y="1602244"/>
              <a:chExt cx="6342815" cy="4000611"/>
            </a:xfrm>
          </p:grpSpPr>
          <p:sp>
            <p:nvSpPr>
              <p:cNvPr id="7" name="Pětiúhelník 4"/>
              <p:cNvSpPr/>
              <p:nvPr/>
            </p:nvSpPr>
            <p:spPr>
              <a:xfrm>
                <a:off x="5094376" y="1602244"/>
                <a:ext cx="6340733" cy="740010"/>
              </a:xfrm>
              <a:prstGeom prst="rect">
                <a:avLst/>
              </a:prstGeom>
              <a:solidFill>
                <a:srgbClr val="004F71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60000" tIns="360000" rIns="360000" bIns="360000" numCol="1" spcCol="1270" anchor="ctr" anchorCtr="0">
                <a:no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Management </a:t>
                </a:r>
                <a:r>
                  <a:rPr lang="cs-CZ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rizik </a:t>
                </a:r>
                <a:r>
                  <a: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  <a:r>
                  <a:rPr lang="cs-CZ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komplexní zabezpečování kvality zejména v oblasti výrobních strojů</a:t>
                </a:r>
                <a:endPara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" name="Pětiúhelník 4"/>
              <p:cNvSpPr/>
              <p:nvPr/>
            </p:nvSpPr>
            <p:spPr>
              <a:xfrm>
                <a:off x="5094375" y="2471243"/>
                <a:ext cx="6340734" cy="841367"/>
              </a:xfrm>
              <a:prstGeom prst="rect">
                <a:avLst/>
              </a:prstGeom>
              <a:solidFill>
                <a:srgbClr val="004F71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60000" tIns="360000" rIns="360000" bIns="360000" numCol="1" spcCol="1270" anchor="ctr" anchorCtr="0">
                <a:noAutofit/>
              </a:bodyPr>
              <a:lstStyle/>
              <a:p>
                <a:pPr>
                  <a:spcBef>
                    <a:spcPct val="0"/>
                  </a:spcBef>
                  <a:defRPr/>
                </a:pPr>
                <a:r>
                  <a:rPr lang="cs-CZ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Pokročilé a volumetrické kompenzace obráběcích strojů 3D a 5D</a:t>
                </a:r>
                <a:endPara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" name="Pětiúhelník 4"/>
              <p:cNvSpPr/>
              <p:nvPr/>
            </p:nvSpPr>
            <p:spPr>
              <a:xfrm>
                <a:off x="5094375" y="5066139"/>
                <a:ext cx="6340734" cy="536716"/>
              </a:xfrm>
              <a:prstGeom prst="rect">
                <a:avLst/>
              </a:prstGeom>
              <a:solidFill>
                <a:srgbClr val="004F71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60000" tIns="360000" rIns="360000" bIns="360000" numCol="1" spcCol="1270" anchor="ctr" anchorCtr="0">
                <a:no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cs-CZ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Pokročilé výpočty se zaměřením na teplotní a dynamickou stabilitu</a:t>
                </a:r>
                <a:endPara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0" name="Pětiúhelník 4"/>
              <p:cNvSpPr/>
              <p:nvPr/>
            </p:nvSpPr>
            <p:spPr>
              <a:xfrm>
                <a:off x="5094376" y="4348360"/>
                <a:ext cx="6340733" cy="608366"/>
              </a:xfrm>
              <a:prstGeom prst="rect">
                <a:avLst/>
              </a:prstGeom>
              <a:solidFill>
                <a:srgbClr val="004F71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60000" tIns="360000" rIns="360000" bIns="360000" numCol="1" spcCol="1270" anchor="ctr" anchorCtr="0">
                <a:noAutofit/>
              </a:bodyPr>
              <a:lstStyle/>
              <a:p>
                <a:pPr>
                  <a:spcBef>
                    <a:spcPct val="0"/>
                  </a:spcBef>
                  <a:defRPr/>
                </a:pPr>
                <a:r>
                  <a:rPr lang="cs-CZ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Konstrukce výrobních (obráběcích) strojů se zaměřením na I 4.0 a hodnotové inženýrství</a:t>
                </a:r>
                <a:endPara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1" name="Pětiúhelník 4"/>
              <p:cNvSpPr/>
              <p:nvPr/>
            </p:nvSpPr>
            <p:spPr>
              <a:xfrm>
                <a:off x="5096456" y="3405348"/>
                <a:ext cx="6340734" cy="833599"/>
              </a:xfrm>
              <a:prstGeom prst="rect">
                <a:avLst/>
              </a:prstGeom>
              <a:solidFill>
                <a:srgbClr val="004F71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60000" tIns="360000" rIns="360000" bIns="360000" numCol="1" spcCol="1270" anchor="ctr" anchorCtr="0">
                <a:noAutofit/>
              </a:bodyPr>
              <a:lstStyle/>
              <a:p>
                <a:pPr>
                  <a:spcBef>
                    <a:spcPct val="0"/>
                  </a:spcBef>
                  <a:defRPr/>
                </a:pPr>
                <a:r>
                  <a:rPr lang="en-US" sz="16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Virtu</a:t>
                </a:r>
                <a:r>
                  <a:rPr lang="cs-CZ" sz="16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ální</a:t>
                </a:r>
                <a:r>
                  <a:rPr lang="cs-CZ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 rozšířená realita pro aplikace I 4.0, digitální dvojčata </a:t>
                </a:r>
                <a:endPara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5" name="Pětiúhelník 4"/>
            <p:cNvSpPr/>
            <p:nvPr/>
          </p:nvSpPr>
          <p:spPr>
            <a:xfrm>
              <a:off x="5255581" y="5502680"/>
              <a:ext cx="6340734" cy="587844"/>
            </a:xfrm>
            <a:prstGeom prst="rect">
              <a:avLst/>
            </a:prstGeom>
            <a:solidFill>
              <a:srgbClr val="004F7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0000" tIns="360000" rIns="360000" bIns="360000" numCol="1" spcCol="1270" anchor="ctr" anchorCtr="0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cs-CZ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  <a:ea typeface="Open Sans" panose="020B0606030504020204" pitchFamily="34" charset="0"/>
                  <a:cs typeface="Open Sans" panose="020B0606030504020204" pitchFamily="34" charset="0"/>
                </a:rPr>
                <a:t>Průmyslové </a:t>
              </a:r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  <a:ea typeface="Open Sans" panose="020B0606030504020204" pitchFamily="34" charset="0"/>
                  <a:cs typeface="Open Sans" panose="020B0606030504020204" pitchFamily="34" charset="0"/>
                </a:rPr>
                <a:t> robot</a:t>
              </a:r>
              <a:r>
                <a:rPr lang="cs-CZ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  <a:ea typeface="Open Sans" panose="020B0606030504020204" pitchFamily="34" charset="0"/>
                  <a:cs typeface="Open Sans" panose="020B0606030504020204" pitchFamily="34" charset="0"/>
                </a:rPr>
                <a:t>y pro manipulační a obráběcí aplikace</a:t>
              </a:r>
              <a:endPara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3054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41960" y="184485"/>
            <a:ext cx="7940040" cy="1010980"/>
          </a:xfrm>
        </p:spPr>
        <p:txBody>
          <a:bodyPr>
            <a:norm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 ústavu – oblasti excelence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2" name="Pětiúhelník 4">
            <a:extLst>
              <a:ext uri="{FF2B5EF4-FFF2-40B4-BE49-F238E27FC236}">
                <a16:creationId xmlns:a16="http://schemas.microsoft.com/office/drawing/2014/main" id="{ED14B5D4-60BF-449C-9E3A-1CF0875478B0}"/>
              </a:ext>
            </a:extLst>
          </p:cNvPr>
          <p:cNvSpPr/>
          <p:nvPr/>
        </p:nvSpPr>
        <p:spPr>
          <a:xfrm>
            <a:off x="621280" y="1431520"/>
            <a:ext cx="11236410" cy="540000"/>
          </a:xfrm>
          <a:prstGeom prst="rect">
            <a:avLst/>
          </a:prstGeom>
          <a:solidFill>
            <a:srgbClr val="004F7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Management </a:t>
            </a:r>
            <a:r>
              <a:rPr lang="cs-CZ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rizik </a:t>
            </a:r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cs-CZ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komplexní zabezpečování kvality zejména v oblasti výrobních strojů</a:t>
            </a:r>
            <a:endParaRPr lang="en-US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3326CEE-8BBB-4963-A064-9CD517C8A1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432" y="2054809"/>
            <a:ext cx="9845135" cy="461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07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41960" y="184485"/>
            <a:ext cx="7940040" cy="1010980"/>
          </a:xfrm>
        </p:spPr>
        <p:txBody>
          <a:bodyPr>
            <a:norm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 ústavu – oblasti excelence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Pětiúhelník 4">
            <a:extLst>
              <a:ext uri="{FF2B5EF4-FFF2-40B4-BE49-F238E27FC236}">
                <a16:creationId xmlns:a16="http://schemas.microsoft.com/office/drawing/2014/main" id="{17369145-D988-4F44-9D86-7F22F26FCCBA}"/>
              </a:ext>
            </a:extLst>
          </p:cNvPr>
          <p:cNvSpPr/>
          <p:nvPr/>
        </p:nvSpPr>
        <p:spPr>
          <a:xfrm>
            <a:off x="630420" y="1412153"/>
            <a:ext cx="11236412" cy="540000"/>
          </a:xfrm>
          <a:prstGeom prst="rect">
            <a:avLst/>
          </a:prstGeom>
          <a:solidFill>
            <a:srgbClr val="004F7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Pokročilé a volumetrické kompenzace obráběcích strojů 3D a 5D pro zvýšení přesnosti výroby</a:t>
            </a:r>
            <a:endParaRPr lang="en-US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EB50C48-D3CE-4F53-9DD8-B172BCABAF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441" y="2168841"/>
            <a:ext cx="3545086" cy="230723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4EBDFDD-D8CF-46AD-B8DC-54A8450694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7486" y="4425658"/>
            <a:ext cx="3446881" cy="230723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9AFF807-0B5D-4087-87E4-B093C2EBD9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7015" y="2274103"/>
            <a:ext cx="2190553" cy="192299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18CA802-A3BC-42A9-B293-1E9B428150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7586" y="2478755"/>
            <a:ext cx="3114921" cy="419476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955A675-AE82-476C-A071-3342A396E7D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0146" y="1997152"/>
            <a:ext cx="1729799" cy="343378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4807FFEC-145B-441A-9E6E-78296737B2E2}"/>
              </a:ext>
            </a:extLst>
          </p:cNvPr>
          <p:cNvSpPr/>
          <p:nvPr/>
        </p:nvSpPr>
        <p:spPr>
          <a:xfrm rot="16200000">
            <a:off x="4459486" y="3050933"/>
            <a:ext cx="2375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DMU 75 </a:t>
            </a:r>
            <a:r>
              <a:rPr lang="cs-CZ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monoblock</a:t>
            </a: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A08D77A-21AA-4495-A37D-632D136DC380}"/>
              </a:ext>
            </a:extLst>
          </p:cNvPr>
          <p:cNvSpPr txBox="1"/>
          <p:nvPr/>
        </p:nvSpPr>
        <p:spPr>
          <a:xfrm>
            <a:off x="479242" y="5168299"/>
            <a:ext cx="4301483" cy="364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Volumetrická chyba z </a:t>
            </a:r>
            <a:r>
              <a:rPr lang="cs-CZ" b="1" dirty="0"/>
              <a:t>26 µm </a:t>
            </a:r>
            <a:r>
              <a:rPr lang="cs-CZ" dirty="0"/>
              <a:t>dosaženo </a:t>
            </a:r>
            <a:r>
              <a:rPr lang="cs-CZ" b="1" dirty="0"/>
              <a:t>8 µm</a:t>
            </a:r>
            <a:endParaRPr lang="de-DE" b="1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1A896C5-9C06-4A60-AFE1-7E6D666A2D04}"/>
              </a:ext>
            </a:extLst>
          </p:cNvPr>
          <p:cNvSpPr txBox="1"/>
          <p:nvPr/>
        </p:nvSpPr>
        <p:spPr>
          <a:xfrm>
            <a:off x="479242" y="5823561"/>
            <a:ext cx="422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malý stroj volumetrické  přesnosti o </a:t>
            </a:r>
            <a:r>
              <a:rPr lang="cs-CZ" b="1" dirty="0"/>
              <a:t>70 %</a:t>
            </a:r>
            <a:endParaRPr lang="de-DE" b="1" dirty="0"/>
          </a:p>
        </p:txBody>
      </p:sp>
      <p:sp>
        <p:nvSpPr>
          <p:cNvPr id="2" name="Obdélník 1"/>
          <p:cNvSpPr/>
          <p:nvPr/>
        </p:nvSpPr>
        <p:spPr>
          <a:xfrm>
            <a:off x="1396493" y="6363560"/>
            <a:ext cx="2392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(7.3.2019 – 7.2.2020)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1579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41960" y="184485"/>
            <a:ext cx="7940040" cy="1010980"/>
          </a:xfrm>
        </p:spPr>
        <p:txBody>
          <a:bodyPr>
            <a:normAutofit/>
          </a:bodyPr>
          <a:lstStyle/>
          <a:p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 ústavu – oblasti excelence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Pětiúhelník 4">
            <a:extLst>
              <a:ext uri="{FF2B5EF4-FFF2-40B4-BE49-F238E27FC236}">
                <a16:creationId xmlns:a16="http://schemas.microsoft.com/office/drawing/2014/main" id="{17369145-D988-4F44-9D86-7F22F26FCCBA}"/>
              </a:ext>
            </a:extLst>
          </p:cNvPr>
          <p:cNvSpPr/>
          <p:nvPr/>
        </p:nvSpPr>
        <p:spPr>
          <a:xfrm>
            <a:off x="630420" y="1412153"/>
            <a:ext cx="11236412" cy="540000"/>
          </a:xfrm>
          <a:prstGeom prst="rect">
            <a:avLst/>
          </a:prstGeom>
          <a:solidFill>
            <a:srgbClr val="004F7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Pokročilé a volumetrické kompenzace obráběcích strojů 3D a 5D pro zvýšení přesnosti výroby</a:t>
            </a:r>
            <a:endParaRPr lang="en-US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1077870" y="2090691"/>
            <a:ext cx="10083906" cy="4437888"/>
            <a:chOff x="688260" y="1313621"/>
            <a:chExt cx="10455333" cy="5407233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F908D6B0-B594-46F2-A749-2A710A90B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8260" y="1698702"/>
              <a:ext cx="5065117" cy="2274960"/>
            </a:xfrm>
            <a:prstGeom prst="rect">
              <a:avLst/>
            </a:prstGeom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294A25B5-6570-4803-A717-DDB9BC599D92}"/>
                </a:ext>
              </a:extLst>
            </p:cNvPr>
            <p:cNvSpPr txBox="1"/>
            <p:nvPr/>
          </p:nvSpPr>
          <p:spPr>
            <a:xfrm>
              <a:off x="776057" y="1329370"/>
              <a:ext cx="2945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Osa X – srovnání</a:t>
              </a:r>
            </a:p>
          </p:txBody>
        </p:sp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2770D123-3B3D-48ED-A97C-0F2DCAD3AC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26881" y="1589424"/>
              <a:ext cx="5216712" cy="2360775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3CBAFB4E-38D7-408E-BB15-BA18DD10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1833" y="4391084"/>
              <a:ext cx="4963972" cy="2239139"/>
            </a:xfrm>
            <a:prstGeom prst="rect">
              <a:avLst/>
            </a:prstGeom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2AA63DD3-4E5A-4C2D-9C32-732798AB0DAF}"/>
                </a:ext>
              </a:extLst>
            </p:cNvPr>
            <p:cNvSpPr txBox="1"/>
            <p:nvPr/>
          </p:nvSpPr>
          <p:spPr>
            <a:xfrm>
              <a:off x="776057" y="3973662"/>
              <a:ext cx="2945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Osa Z – srovnání</a:t>
              </a:r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4245C254-A915-4C89-974C-9F4C0D3C3540}"/>
                </a:ext>
              </a:extLst>
            </p:cNvPr>
            <p:cNvSpPr txBox="1"/>
            <p:nvPr/>
          </p:nvSpPr>
          <p:spPr>
            <a:xfrm>
              <a:off x="6035525" y="1313621"/>
              <a:ext cx="2945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Osa Y – srovnání</a:t>
              </a:r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2AA63DD3-4E5A-4C2D-9C32-732798AB0DAF}"/>
                </a:ext>
              </a:extLst>
            </p:cNvPr>
            <p:cNvSpPr txBox="1"/>
            <p:nvPr/>
          </p:nvSpPr>
          <p:spPr>
            <a:xfrm>
              <a:off x="6035524" y="4011236"/>
              <a:ext cx="2945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Osa C – srovnání</a:t>
              </a:r>
            </a:p>
          </p:txBody>
        </p:sp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F0CCD4B6-8AC2-49B2-AF40-2F7CC4DC65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54526" y="4391084"/>
              <a:ext cx="5018158" cy="2329770"/>
            </a:xfrm>
            <a:prstGeom prst="rect">
              <a:avLst/>
            </a:prstGeom>
          </p:spPr>
        </p:pic>
        <p:sp>
          <p:nvSpPr>
            <p:cNvPr id="14" name="Obdélník 13"/>
            <p:cNvSpPr/>
            <p:nvPr/>
          </p:nvSpPr>
          <p:spPr>
            <a:xfrm>
              <a:off x="3395252" y="2957955"/>
              <a:ext cx="9637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>
                  <a:solidFill>
                    <a:srgbClr val="00B050"/>
                  </a:solidFill>
                </a:rPr>
                <a:t>1,07</a:t>
              </a:r>
              <a:r>
                <a:rPr lang="cs-CZ" dirty="0"/>
                <a:t> </a:t>
              </a:r>
              <a:r>
                <a:rPr lang="cs-CZ" b="1" dirty="0">
                  <a:solidFill>
                    <a:srgbClr val="00B050"/>
                  </a:solidFill>
                </a:rPr>
                <a:t>µm</a:t>
              </a:r>
              <a:endParaRPr lang="cs-CZ" dirty="0">
                <a:solidFill>
                  <a:srgbClr val="00B050"/>
                </a:solidFill>
              </a:endParaRPr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2376004" y="2008071"/>
              <a:ext cx="9637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17,9</a:t>
              </a:r>
              <a:r>
                <a:rPr lang="cs-CZ" dirty="0">
                  <a:solidFill>
                    <a:srgbClr val="FF0000"/>
                  </a:solidFill>
                </a:rPr>
                <a:t> </a:t>
              </a:r>
              <a:r>
                <a:rPr lang="cs-CZ" b="1" dirty="0">
                  <a:solidFill>
                    <a:srgbClr val="FF0000"/>
                  </a:solidFill>
                </a:rPr>
                <a:t>µm</a:t>
              </a:r>
              <a:endParaRPr lang="cs-CZ" dirty="0">
                <a:solidFill>
                  <a:srgbClr val="FF0000"/>
                </a:solidFill>
              </a:endParaRPr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9450392" y="4342994"/>
              <a:ext cx="14083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0,002 stupně</a:t>
              </a:r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6244060" y="4690350"/>
              <a:ext cx="14083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>
                  <a:solidFill>
                    <a:srgbClr val="00B050"/>
                  </a:solidFill>
                </a:rPr>
                <a:t>0,001 stupně</a:t>
              </a:r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076041" y="1965134"/>
              <a:ext cx="9653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17,3</a:t>
              </a:r>
              <a:r>
                <a:rPr lang="cs-CZ" dirty="0">
                  <a:solidFill>
                    <a:srgbClr val="FF0000"/>
                  </a:solidFill>
                </a:rPr>
                <a:t> </a:t>
              </a:r>
              <a:r>
                <a:rPr lang="cs-CZ" b="1" dirty="0">
                  <a:solidFill>
                    <a:srgbClr val="FF0000"/>
                  </a:solidFill>
                </a:rPr>
                <a:t>µm</a:t>
              </a:r>
              <a:endParaRPr lang="cs-CZ" dirty="0">
                <a:solidFill>
                  <a:srgbClr val="FF0000"/>
                </a:solidFill>
              </a:endParaRPr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8873865" y="2957955"/>
              <a:ext cx="8483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>
                  <a:solidFill>
                    <a:srgbClr val="00B050"/>
                  </a:solidFill>
                </a:rPr>
                <a:t>0,8</a:t>
              </a:r>
              <a:r>
                <a:rPr lang="cs-CZ" dirty="0"/>
                <a:t> </a:t>
              </a:r>
              <a:r>
                <a:rPr lang="cs-CZ" b="1" dirty="0">
                  <a:solidFill>
                    <a:srgbClr val="00B050"/>
                  </a:solidFill>
                </a:rPr>
                <a:t>µm</a:t>
              </a:r>
              <a:endParaRPr lang="cs-CZ" dirty="0">
                <a:solidFill>
                  <a:srgbClr val="00B050"/>
                </a:solidFill>
              </a:endParaRPr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4736260" y="4959178"/>
              <a:ext cx="9653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>
                  <a:solidFill>
                    <a:srgbClr val="00B050"/>
                  </a:solidFill>
                </a:rPr>
                <a:t>1,01</a:t>
              </a:r>
              <a:r>
                <a:rPr lang="cs-CZ" dirty="0"/>
                <a:t> </a:t>
              </a:r>
              <a:r>
                <a:rPr lang="cs-CZ" b="1" dirty="0">
                  <a:solidFill>
                    <a:srgbClr val="00B050"/>
                  </a:solidFill>
                </a:rPr>
                <a:t>µm</a:t>
              </a:r>
              <a:endParaRPr lang="cs-CZ" dirty="0">
                <a:solidFill>
                  <a:srgbClr val="00B050"/>
                </a:solidFill>
              </a:endParaRPr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2634301" y="4391084"/>
              <a:ext cx="8483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3,9</a:t>
              </a:r>
              <a:r>
                <a:rPr lang="cs-CZ" dirty="0">
                  <a:solidFill>
                    <a:srgbClr val="FF0000"/>
                  </a:solidFill>
                </a:rPr>
                <a:t> </a:t>
              </a:r>
              <a:r>
                <a:rPr lang="cs-CZ" b="1" dirty="0">
                  <a:solidFill>
                    <a:srgbClr val="FF0000"/>
                  </a:solidFill>
                </a:rPr>
                <a:t>µm</a:t>
              </a:r>
              <a:endParaRPr lang="cs-CZ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Obdélník 21">
            <a:extLst>
              <a:ext uri="{FF2B5EF4-FFF2-40B4-BE49-F238E27FC236}">
                <a16:creationId xmlns:a16="http://schemas.microsoft.com/office/drawing/2014/main" id="{727380D3-4140-4A8D-AF75-E0C952E936FC}"/>
              </a:ext>
            </a:extLst>
          </p:cNvPr>
          <p:cNvSpPr/>
          <p:nvPr/>
        </p:nvSpPr>
        <p:spPr>
          <a:xfrm>
            <a:off x="10271719" y="6556093"/>
            <a:ext cx="7986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chemeClr val="tx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cs-CZ" sz="800" i="1" dirty="0">
                <a:solidFill>
                  <a:schemeClr val="tx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VUT v Brně</a:t>
            </a:r>
            <a:r>
              <a:rPr lang="en-US" sz="800" i="1" dirty="0">
                <a:solidFill>
                  <a:schemeClr val="tx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cs-CZ" sz="800" i="1" dirty="0"/>
          </a:p>
        </p:txBody>
      </p:sp>
    </p:spTree>
    <p:extLst>
      <p:ext uri="{BB962C8B-B14F-4D97-AF65-F5344CB8AC3E}">
        <p14:creationId xmlns:p14="http://schemas.microsoft.com/office/powerpoint/2010/main" val="90958441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8008</TotalTime>
  <Words>979</Words>
  <Application>Microsoft Office PowerPoint</Application>
  <PresentationFormat>Širokoúhlá obrazovka</PresentationFormat>
  <Paragraphs>164</Paragraphs>
  <Slides>30</Slides>
  <Notes>2</Notes>
  <HiddenSlides>0</HiddenSlides>
  <MMClips>3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Georgia</vt:lpstr>
      <vt:lpstr>Open Sans</vt:lpstr>
      <vt:lpstr>Times New Roman</vt:lpstr>
      <vt:lpstr>Motiv Office</vt:lpstr>
      <vt:lpstr>Vlastní návrh</vt:lpstr>
      <vt:lpstr>Představení zaměření Ústavu výrobních strojů systémů a robotiky  </vt:lpstr>
      <vt:lpstr>O ústavu</vt:lpstr>
      <vt:lpstr>O ústavu</vt:lpstr>
      <vt:lpstr>O ústavu – orientace</vt:lpstr>
      <vt:lpstr>O ústavu – orientace</vt:lpstr>
      <vt:lpstr>O ústavu – oblasti excelence</vt:lpstr>
      <vt:lpstr>O ústavu – oblasti excelence</vt:lpstr>
      <vt:lpstr>O ústavu – oblasti excelence</vt:lpstr>
      <vt:lpstr>O ústavu – oblasti excelence</vt:lpstr>
      <vt:lpstr>O ústavu – oblasti excelence</vt:lpstr>
      <vt:lpstr>O ústavu – oblasti excelence</vt:lpstr>
      <vt:lpstr>O ústavu – oblasti excelence</vt:lpstr>
      <vt:lpstr>O ústavu – oblasti excelence</vt:lpstr>
      <vt:lpstr>O ústavu – oblasti excelence</vt:lpstr>
      <vt:lpstr>O ústavu – oblasti excelence</vt:lpstr>
      <vt:lpstr>O ústavu – oblasti excelence</vt:lpstr>
      <vt:lpstr>O ústavu – oblasti excelence</vt:lpstr>
      <vt:lpstr>O ústavu – oblasti excelence</vt:lpstr>
      <vt:lpstr>O ústavu – oblasti excelence</vt:lpstr>
      <vt:lpstr>O ústavu – oblasti excelence</vt:lpstr>
      <vt:lpstr>O ústavu – oblasti excelence</vt:lpstr>
      <vt:lpstr>O ústavu – oblasti excelence</vt:lpstr>
      <vt:lpstr>O ústavu – oblasti excelence</vt:lpstr>
      <vt:lpstr>O ústavu – oblasti excelence</vt:lpstr>
      <vt:lpstr>O ústavu – oblasti excelence</vt:lpstr>
      <vt:lpstr>O ústavu – oblasti excelence</vt:lpstr>
      <vt:lpstr>O ústavu – oblasti excelence</vt:lpstr>
      <vt:lpstr>O ústavu – oblasti excelence</vt:lpstr>
      <vt:lpstr>O ústavu – oblasti excelence</vt:lpstr>
      <vt:lpstr>Děkuji za pozornost a Váš čas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Ústav výrobních strojů, systémů a robotiky FSI VUT v Brně</dc:title>
  <dc:creator>prof. Jiří Marek</dc:creator>
  <cp:lastModifiedBy>Huzlík Rostislav (47486)</cp:lastModifiedBy>
  <cp:revision>342</cp:revision>
  <cp:lastPrinted>2019-06-05T13:35:02Z</cp:lastPrinted>
  <dcterms:created xsi:type="dcterms:W3CDTF">2017-11-16T08:26:22Z</dcterms:created>
  <dcterms:modified xsi:type="dcterms:W3CDTF">2021-11-29T14:25:33Z</dcterms:modified>
  <cp:contentStatus/>
</cp:coreProperties>
</file>