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2_0.xml" ContentType="application/vnd.ms-powerpoint.comments+xml"/>
  <Override PartName="/ppt/comments/modernComment_163_399739C2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10" r:id="rId2"/>
    <p:sldId id="302" r:id="rId3"/>
    <p:sldId id="311" r:id="rId4"/>
    <p:sldId id="258" r:id="rId5"/>
    <p:sldId id="350" r:id="rId6"/>
    <p:sldId id="352" r:id="rId7"/>
    <p:sldId id="355" r:id="rId8"/>
    <p:sldId id="357" r:id="rId9"/>
    <p:sldId id="351" r:id="rId10"/>
    <p:sldId id="353" r:id="rId11"/>
    <p:sldId id="356" r:id="rId12"/>
    <p:sldId id="354" r:id="rId13"/>
    <p:sldId id="283" r:id="rId14"/>
    <p:sldId id="358" r:id="rId15"/>
    <p:sldId id="359" r:id="rId16"/>
    <p:sldId id="360" r:id="rId17"/>
    <p:sldId id="361" r:id="rId18"/>
    <p:sldId id="362" r:id="rId19"/>
    <p:sldId id="337" r:id="rId20"/>
    <p:sldId id="363" r:id="rId21"/>
    <p:sldId id="364" r:id="rId22"/>
    <p:sldId id="365" r:id="rId23"/>
    <p:sldId id="366" r:id="rId24"/>
    <p:sldId id="367" r:id="rId25"/>
    <p:sldId id="368" r:id="rId26"/>
    <p:sldId id="370" r:id="rId27"/>
    <p:sldId id="371" r:id="rId28"/>
    <p:sldId id="372" r:id="rId29"/>
    <p:sldId id="294" r:id="rId3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DA15DC-1C83-BCDA-443F-B2888040C45A}" name="Blecha Petr (2489)" initials="BP(" userId="S::blechap@vutbr.cz::b4361cbc-f165-4ce8-889f-9de2c119f496" providerId="AD"/>
  <p188:author id="{0832BDE9-8DF1-85BD-9FD7-253EDA666F6D}" name="Bradáč František (2347)" initials="BF(" userId="S::qmbradac@vutbr.cz::2bff0105-1461-49d6-b949-9b611c58f6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1"/>
    <a:srgbClr val="2C7194"/>
    <a:srgbClr val="26639A"/>
    <a:srgbClr val="FC9804"/>
    <a:srgbClr val="FF9933"/>
    <a:srgbClr val="26A0A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81419" autoAdjust="0"/>
  </p:normalViewPr>
  <p:slideViewPr>
    <p:cSldViewPr>
      <p:cViewPr varScale="1">
        <p:scale>
          <a:sx n="129" d="100"/>
          <a:sy n="129" d="100"/>
        </p:scale>
        <p:origin x="526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ankovych\Documents\V&#253;uka\SPC\P&#345;edm&#283;t%20SPC_FSI-XRP\Internet\Paretova\graf-paretova-analyza-zdroj.xlsx" TargetMode="External"/><Relationship Id="rId1" Type="http://schemas.openxmlformats.org/officeDocument/2006/relationships/image" Target="../media/image1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8560015098138"/>
          <c:y val="4.4709284229761344E-2"/>
          <c:w val="0.78201588712365289"/>
          <c:h val="0.79711649493437053"/>
        </c:manualLayout>
      </c:layout>
      <c:barChart>
        <c:barDir val="col"/>
        <c:grouping val="clustered"/>
        <c:varyColors val="0"/>
        <c:ser>
          <c:idx val="0"/>
          <c:order val="0"/>
          <c:tx>
            <c:v>ČETNOST</c:v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  <a:ln w="2540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795-48A0-A69E-1B8B84E8470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795-48A0-A69E-1B8B84E84706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795-48A0-A69E-1B8B84E84706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5795-48A0-A69E-1B8B84E84706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5795-48A0-A69E-1B8B84E84706}"/>
              </c:ext>
            </c:extLst>
          </c:dPt>
          <c:dPt>
            <c:idx val="5"/>
            <c:invertIfNegative val="0"/>
            <c:bubble3D val="0"/>
            <c:spPr>
              <a:solidFill>
                <a:srgbClr val="EE12DE"/>
              </a:solidFill>
              <a:ln w="254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5795-48A0-A69E-1B8B84E84706}"/>
              </c:ext>
            </c:extLst>
          </c:dPt>
          <c:cat>
            <c:strRef>
              <c:f>List1!$D$4:$D$10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</c:strCache>
            </c:strRef>
          </c:cat>
          <c:val>
            <c:numRef>
              <c:f>List1!$E$4:$E$10</c:f>
              <c:numCache>
                <c:formatCode>General</c:formatCode>
                <c:ptCount val="7"/>
                <c:pt idx="0">
                  <c:v>67</c:v>
                </c:pt>
                <c:pt idx="1">
                  <c:v>36</c:v>
                </c:pt>
                <c:pt idx="2">
                  <c:v>14</c:v>
                </c:pt>
                <c:pt idx="3">
                  <c:v>11</c:v>
                </c:pt>
                <c:pt idx="4">
                  <c:v>8</c:v>
                </c:pt>
                <c:pt idx="5">
                  <c:v>6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795-48A0-A69E-1B8B84E84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-307861568"/>
        <c:axId val="-307861024"/>
      </c:barChart>
      <c:lineChart>
        <c:grouping val="standard"/>
        <c:varyColors val="0"/>
        <c:ser>
          <c:idx val="1"/>
          <c:order val="1"/>
          <c:tx>
            <c:v>KUMULATIVNÍ RELATIVNÍ ČETNOST</c:v>
          </c:tx>
          <c:spPr>
            <a:ln w="50800">
              <a:solidFill>
                <a:srgbClr val="FF0000"/>
              </a:solidFill>
            </a:ln>
          </c:spPr>
          <c:marker>
            <c:symbol val="circle"/>
            <c:size val="7"/>
          </c:marker>
          <c:val>
            <c:numRef>
              <c:f>List1!$G$3:$G$10</c:f>
              <c:numCache>
                <c:formatCode>General</c:formatCode>
                <c:ptCount val="8"/>
                <c:pt idx="0">
                  <c:v>0</c:v>
                </c:pt>
                <c:pt idx="1">
                  <c:v>0.46206896551724297</c:v>
                </c:pt>
                <c:pt idx="2">
                  <c:v>0.71034482758620765</c:v>
                </c:pt>
                <c:pt idx="3">
                  <c:v>0.80689655172413788</c:v>
                </c:pt>
                <c:pt idx="4">
                  <c:v>0.88275862068965616</c:v>
                </c:pt>
                <c:pt idx="5">
                  <c:v>0.93793103448275861</c:v>
                </c:pt>
                <c:pt idx="6">
                  <c:v>0.97931034482758528</c:v>
                </c:pt>
                <c:pt idx="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5795-48A0-A69E-1B8B84E84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07852320"/>
        <c:axId val="-307853408"/>
      </c:lineChart>
      <c:catAx>
        <c:axId val="-307861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-307861024"/>
        <c:crosses val="autoZero"/>
        <c:auto val="1"/>
        <c:lblAlgn val="ctr"/>
        <c:lblOffset val="100"/>
        <c:noMultiLvlLbl val="0"/>
      </c:catAx>
      <c:valAx>
        <c:axId val="-307861024"/>
        <c:scaling>
          <c:orientation val="minMax"/>
          <c:max val="14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307861568"/>
        <c:crosses val="autoZero"/>
        <c:crossBetween val="between"/>
      </c:valAx>
      <c:valAx>
        <c:axId val="-307853408"/>
        <c:scaling>
          <c:orientation val="minMax"/>
          <c:max val="1"/>
          <c:min val="0"/>
        </c:scaling>
        <c:delete val="0"/>
        <c:axPos val="r"/>
        <c:majorGridlines>
          <c:spPr>
            <a:ln>
              <a:solidFill>
                <a:schemeClr val="tx1"/>
              </a:solidFill>
              <a:prstDash val="sysDot"/>
            </a:ln>
          </c:spPr>
        </c:majorGridlines>
        <c:numFmt formatCode="0%" sourceLinked="0"/>
        <c:majorTickMark val="out"/>
        <c:minorTickMark val="none"/>
        <c:tickLblPos val="high"/>
        <c:txPr>
          <a:bodyPr/>
          <a:lstStyle/>
          <a:p>
            <a:pPr>
              <a:defRPr sz="1050"/>
            </a:pPr>
            <a:endParaRPr lang="cs-CZ"/>
          </a:p>
        </c:txPr>
        <c:crossAx val="-307852320"/>
        <c:crosses val="max"/>
        <c:crossBetween val="midCat"/>
      </c:valAx>
      <c:catAx>
        <c:axId val="-307852320"/>
        <c:scaling>
          <c:orientation val="minMax"/>
        </c:scaling>
        <c:delete val="0"/>
        <c:axPos val="t"/>
        <c:majorTickMark val="out"/>
        <c:minorTickMark val="none"/>
        <c:tickLblPos val="none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cs-CZ"/>
          </a:p>
        </c:txPr>
        <c:crossAx val="-307853408"/>
        <c:crosses val="max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</c:chartSpace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4F3A642-DBBD-4598-81FB-4243E9F3F538}" authorId="{0832BDE9-8DF1-85BD-9FD7-253EDA666F6D}" created="2022-01-17T16:31:06.80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8"/>
      <ac:spMk id="4102" creationId="{00000000-0000-0000-0000-000000000000}"/>
      <ac:txMk cp="250" len="12">
        <ac:context len="423" hash="2935967483"/>
      </ac:txMk>
    </ac:txMkLst>
    <p188:pos x="2477869" y="2406917"/>
    <p188:txBody>
      <a:bodyPr/>
      <a:lstStyle/>
      <a:p>
        <a:r>
          <a:rPr lang="cs-CZ"/>
          <a:t>jako např.</a:t>
        </a:r>
      </a:p>
    </p188:txBody>
  </p188:cm>
  <p188:cm id="{8BFA9121-5D3B-478D-BF33-36A91474146D}" authorId="{0832BDE9-8DF1-85BD-9FD7-253EDA666F6D}" created="2022-01-17T16:33:41.60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8"/>
      <ac:spMk id="4102" creationId="{00000000-0000-0000-0000-000000000000}"/>
      <ac:txMk cp="291" len="38">
        <ac:context len="423" hash="2935967483"/>
      </ac:txMk>
    </ac:txMkLst>
    <p188:pos x="4572999" y="2682125"/>
    <p188:txBody>
      <a:bodyPr/>
      <a:lstStyle/>
      <a:p>
        <a:r>
          <a:rPr lang="cs-CZ"/>
          <a:t>vyhledávání informací a orientaci v nich</a:t>
        </a:r>
      </a:p>
    </p188:txBody>
  </p188:cm>
</p188:cmLst>
</file>

<file path=ppt/comments/modernComment_163_399739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161053-6F4E-499C-9990-7134999D33B5}" authorId="{0832BDE9-8DF1-85BD-9FD7-253EDA666F6D}" created="2022-01-17T16:48:40.77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66212034" sldId="355"/>
      <ac:spMk id="18" creationId="{00000000-0000-0000-0000-000000000000}"/>
      <ac:txMk cp="0" len="91">
        <ac:context len="92" hash="3831046499"/>
      </ac:txMk>
    </ac:txMkLst>
    <p188:pos x="8063897" y="253268"/>
    <p188:replyLst>
      <p188:reply id="{FCCB2803-B7EB-4818-A007-7FCA781E8750}" authorId="{1CDA15DC-1C83-BCDA-443F-B2888040C45A}" created="2022-01-18T10:09:54.639">
        <p188:txBody>
          <a:bodyPr/>
          <a:lstStyle/>
          <a:p>
            <a:r>
              <a:rPr lang="cs-CZ"/>
              <a:t>přidaLjsem obrázky k BP</a:t>
            </a:r>
          </a:p>
        </p188:txBody>
      </p188:reply>
    </p188:replyLst>
    <p188:txBody>
      <a:bodyPr/>
      <a:lstStyle/>
      <a:p>
        <a:r>
          <a:rPr lang="cs-CZ"/>
          <a:t>tady bych dal ještě jednu stránku s nějakým vzorem bak. prací. Ale dival jsem se na to a úplně nevím, jaký obrázke k tomu dát</a:t>
        </a:r>
      </a:p>
    </p188:txBody>
  </p188:cm>
  <p188:cm id="{393D61A1-40B4-4DF6-8B89-3CADCA9489B5}" authorId="{0832BDE9-8DF1-85BD-9FD7-253EDA666F6D}" created="2022-01-17T17:02:39.55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66212034" sldId="355"/>
      <ac:spMk id="4102" creationId="{00000000-0000-0000-0000-000000000000}"/>
      <ac:txMk cp="26" len="258">
        <ac:context len="285" hash="1790812485"/>
      </ac:txMk>
    </ac:txMkLst>
    <p188:pos x="4901473" y="258521"/>
    <p188:txBody>
      <a:bodyPr/>
      <a:lstStyle/>
      <a:p>
        <a:r>
          <a:rPr lang="cs-CZ"/>
          <a:t>hodnoceni A z diplomky</a:t>
        </a:r>
      </a:p>
    </p188:txBody>
  </p188:cm>
  <p188:cm id="{CF93693E-BA86-4B82-88D8-78BEB813668A}" authorId="{0832BDE9-8DF1-85BD-9FD7-253EDA666F6D}" created="2022-01-17T17:03:03.20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66212034" sldId="355"/>
      <ac:spMk id="4102" creationId="{00000000-0000-0000-0000-000000000000}"/>
      <ac:txMk cp="283" len="336">
        <ac:context len="620" hash="1421550768"/>
      </ac:txMk>
    </ac:txMkLst>
    <p188:pos x="4715042" y="3809589"/>
    <p188:txBody>
      <a:bodyPr/>
      <a:lstStyle/>
      <a:p>
        <a:r>
          <a:rPr lang="cs-CZ"/>
          <a:t>zajímavé názvy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1B736-71F3-4A51-A8D6-556C37C7190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DA114276-C161-4E2B-9D24-7BD79A9203C2}">
      <dgm:prSet phldrT="[Text]"/>
      <dgm:spPr/>
      <dgm:t>
        <a:bodyPr/>
        <a:lstStyle/>
        <a:p>
          <a:r>
            <a:rPr lang="cs-CZ" dirty="0"/>
            <a:t>C - cena produktu</a:t>
          </a:r>
        </a:p>
      </dgm:t>
    </dgm:pt>
    <dgm:pt modelId="{C98443DD-8ACF-435F-8C68-FDAFD8B2D144}" type="parTrans" cxnId="{5744168E-78D2-483C-8ED8-447C1B98B286}">
      <dgm:prSet/>
      <dgm:spPr/>
      <dgm:t>
        <a:bodyPr/>
        <a:lstStyle/>
        <a:p>
          <a:endParaRPr lang="cs-CZ"/>
        </a:p>
      </dgm:t>
    </dgm:pt>
    <dgm:pt modelId="{E441C556-57DB-4526-88A5-488B974584F8}" type="sibTrans" cxnId="{5744168E-78D2-483C-8ED8-447C1B98B286}">
      <dgm:prSet/>
      <dgm:spPr/>
      <dgm:t>
        <a:bodyPr/>
        <a:lstStyle/>
        <a:p>
          <a:endParaRPr lang="cs-CZ"/>
        </a:p>
      </dgm:t>
    </dgm:pt>
    <dgm:pt modelId="{B2B08A56-B33E-47C3-A419-85A2C16CD9DC}">
      <dgm:prSet phldrT="[Text]"/>
      <dgm:spPr/>
      <dgm:t>
        <a:bodyPr/>
        <a:lstStyle/>
        <a:p>
          <a:r>
            <a:rPr lang="cs-CZ" dirty="0"/>
            <a:t>T – termín dodání</a:t>
          </a:r>
        </a:p>
      </dgm:t>
    </dgm:pt>
    <dgm:pt modelId="{EE3786F0-3BB0-4A11-8B50-8DD1E24B5B34}" type="parTrans" cxnId="{162CD9B0-23AB-437E-BED5-E2BA37F14890}">
      <dgm:prSet/>
      <dgm:spPr/>
      <dgm:t>
        <a:bodyPr/>
        <a:lstStyle/>
        <a:p>
          <a:endParaRPr lang="cs-CZ"/>
        </a:p>
      </dgm:t>
    </dgm:pt>
    <dgm:pt modelId="{A5FB79FB-8960-4093-A232-2877A0DF80B8}" type="sibTrans" cxnId="{162CD9B0-23AB-437E-BED5-E2BA37F14890}">
      <dgm:prSet/>
      <dgm:spPr/>
      <dgm:t>
        <a:bodyPr/>
        <a:lstStyle/>
        <a:p>
          <a:endParaRPr lang="cs-CZ"/>
        </a:p>
      </dgm:t>
    </dgm:pt>
    <dgm:pt modelId="{263C2AAE-0AA9-4CE4-9A32-ABF89D125493}">
      <dgm:prSet phldrT="[Text]"/>
      <dgm:spPr/>
      <dgm:t>
        <a:bodyPr/>
        <a:lstStyle/>
        <a:p>
          <a:r>
            <a:rPr lang="cs-CZ" dirty="0"/>
            <a:t>Q – kvalita produktu</a:t>
          </a:r>
        </a:p>
      </dgm:t>
    </dgm:pt>
    <dgm:pt modelId="{1E8DC1B9-A6E1-4C36-85FE-D7D59A53FDD0}" type="parTrans" cxnId="{A3FB3856-B9E3-4773-BE19-6CB9C2C64C22}">
      <dgm:prSet/>
      <dgm:spPr/>
      <dgm:t>
        <a:bodyPr/>
        <a:lstStyle/>
        <a:p>
          <a:endParaRPr lang="cs-CZ"/>
        </a:p>
      </dgm:t>
    </dgm:pt>
    <dgm:pt modelId="{FC37389E-689E-40F2-BD57-3FF5A970860D}" type="sibTrans" cxnId="{A3FB3856-B9E3-4773-BE19-6CB9C2C64C22}">
      <dgm:prSet/>
      <dgm:spPr/>
      <dgm:t>
        <a:bodyPr/>
        <a:lstStyle/>
        <a:p>
          <a:endParaRPr lang="cs-CZ"/>
        </a:p>
      </dgm:t>
    </dgm:pt>
    <dgm:pt modelId="{97BFDDD4-22A8-40EC-BADF-FFECEFFFE068}" type="pres">
      <dgm:prSet presAssocID="{6E01B736-71F3-4A51-A8D6-556C37C71906}" presName="compositeShape" presStyleCnt="0">
        <dgm:presLayoutVars>
          <dgm:dir/>
          <dgm:resizeHandles/>
        </dgm:presLayoutVars>
      </dgm:prSet>
      <dgm:spPr/>
    </dgm:pt>
    <dgm:pt modelId="{9C6F0A63-5C4E-47C2-8146-143D7DED06E7}" type="pres">
      <dgm:prSet presAssocID="{6E01B736-71F3-4A51-A8D6-556C37C71906}" presName="pyramid" presStyleLbl="node1" presStyleIdx="0" presStyleCnt="1" custLinFactNeighborX="541" custLinFactNeighborY="6206"/>
      <dgm:spPr/>
    </dgm:pt>
    <dgm:pt modelId="{9CEC7C0E-65DC-4B7C-B0B2-E3A95FC963F7}" type="pres">
      <dgm:prSet presAssocID="{6E01B736-71F3-4A51-A8D6-556C37C71906}" presName="theList" presStyleCnt="0"/>
      <dgm:spPr/>
    </dgm:pt>
    <dgm:pt modelId="{EEB46FE6-0ABF-4692-A43E-0CDDB0DB802A}" type="pres">
      <dgm:prSet presAssocID="{DA114276-C161-4E2B-9D24-7BD79A9203C2}" presName="aNode" presStyleLbl="fgAcc1" presStyleIdx="0" presStyleCnt="3" custScaleX="113387" custLinFactY="24829" custLinFactNeighborX="-2944" custLinFactNeighborY="100000">
        <dgm:presLayoutVars>
          <dgm:bulletEnabled val="1"/>
        </dgm:presLayoutVars>
      </dgm:prSet>
      <dgm:spPr/>
    </dgm:pt>
    <dgm:pt modelId="{02023C03-9A45-4236-855D-1BBBF864C28F}" type="pres">
      <dgm:prSet presAssocID="{DA114276-C161-4E2B-9D24-7BD79A9203C2}" presName="aSpace" presStyleCnt="0"/>
      <dgm:spPr/>
    </dgm:pt>
    <dgm:pt modelId="{9B4DF849-1277-4848-8AC0-1D8A46D90498}" type="pres">
      <dgm:prSet presAssocID="{B2B08A56-B33E-47C3-A419-85A2C16CD9DC}" presName="aNode" presStyleLbl="fgAcc1" presStyleIdx="1" presStyleCnt="3" custScaleX="119452" custLinFactY="30370" custLinFactNeighborX="-14241" custLinFactNeighborY="100000">
        <dgm:presLayoutVars>
          <dgm:bulletEnabled val="1"/>
        </dgm:presLayoutVars>
      </dgm:prSet>
      <dgm:spPr/>
    </dgm:pt>
    <dgm:pt modelId="{2613AFEA-0373-4B02-9304-FAEF17889CD2}" type="pres">
      <dgm:prSet presAssocID="{B2B08A56-B33E-47C3-A419-85A2C16CD9DC}" presName="aSpace" presStyleCnt="0"/>
      <dgm:spPr/>
    </dgm:pt>
    <dgm:pt modelId="{B11A149A-1BDE-4D04-B27E-1C45D4569345}" type="pres">
      <dgm:prSet presAssocID="{263C2AAE-0AA9-4CE4-9A32-ABF89D125493}" presName="aNode" presStyleLbl="fgAcc1" presStyleIdx="2" presStyleCnt="3" custScaleX="129975" custScaleY="87356" custLinFactY="34056" custLinFactNeighborX="-33017" custLinFactNeighborY="100000">
        <dgm:presLayoutVars>
          <dgm:bulletEnabled val="1"/>
        </dgm:presLayoutVars>
      </dgm:prSet>
      <dgm:spPr/>
    </dgm:pt>
    <dgm:pt modelId="{6D6EDE5E-52FC-48F2-99ED-3BCC2ADDD471}" type="pres">
      <dgm:prSet presAssocID="{263C2AAE-0AA9-4CE4-9A32-ABF89D125493}" presName="aSpace" presStyleCnt="0"/>
      <dgm:spPr/>
    </dgm:pt>
  </dgm:ptLst>
  <dgm:cxnLst>
    <dgm:cxn modelId="{C1B4035C-4D92-4265-8E5D-318C6C4765EF}" type="presOf" srcId="{B2B08A56-B33E-47C3-A419-85A2C16CD9DC}" destId="{9B4DF849-1277-4848-8AC0-1D8A46D90498}" srcOrd="0" destOrd="0" presId="urn:microsoft.com/office/officeart/2005/8/layout/pyramid2"/>
    <dgm:cxn modelId="{A3FB3856-B9E3-4773-BE19-6CB9C2C64C22}" srcId="{6E01B736-71F3-4A51-A8D6-556C37C71906}" destId="{263C2AAE-0AA9-4CE4-9A32-ABF89D125493}" srcOrd="2" destOrd="0" parTransId="{1E8DC1B9-A6E1-4C36-85FE-D7D59A53FDD0}" sibTransId="{FC37389E-689E-40F2-BD57-3FF5A970860D}"/>
    <dgm:cxn modelId="{0934C282-1F1B-4D10-ACA1-FEEF22EA5FCD}" type="presOf" srcId="{263C2AAE-0AA9-4CE4-9A32-ABF89D125493}" destId="{B11A149A-1BDE-4D04-B27E-1C45D4569345}" srcOrd="0" destOrd="0" presId="urn:microsoft.com/office/officeart/2005/8/layout/pyramid2"/>
    <dgm:cxn modelId="{5744168E-78D2-483C-8ED8-447C1B98B286}" srcId="{6E01B736-71F3-4A51-A8D6-556C37C71906}" destId="{DA114276-C161-4E2B-9D24-7BD79A9203C2}" srcOrd="0" destOrd="0" parTransId="{C98443DD-8ACF-435F-8C68-FDAFD8B2D144}" sibTransId="{E441C556-57DB-4526-88A5-488B974584F8}"/>
    <dgm:cxn modelId="{162CD9B0-23AB-437E-BED5-E2BA37F14890}" srcId="{6E01B736-71F3-4A51-A8D6-556C37C71906}" destId="{B2B08A56-B33E-47C3-A419-85A2C16CD9DC}" srcOrd="1" destOrd="0" parTransId="{EE3786F0-3BB0-4A11-8B50-8DD1E24B5B34}" sibTransId="{A5FB79FB-8960-4093-A232-2877A0DF80B8}"/>
    <dgm:cxn modelId="{742667D5-5DC6-4AAE-B207-16A5FBA73389}" type="presOf" srcId="{DA114276-C161-4E2B-9D24-7BD79A9203C2}" destId="{EEB46FE6-0ABF-4692-A43E-0CDDB0DB802A}" srcOrd="0" destOrd="0" presId="urn:microsoft.com/office/officeart/2005/8/layout/pyramid2"/>
    <dgm:cxn modelId="{F05929EF-BE88-4199-863D-1F0E197113D6}" type="presOf" srcId="{6E01B736-71F3-4A51-A8D6-556C37C71906}" destId="{97BFDDD4-22A8-40EC-BADF-FFECEFFFE068}" srcOrd="0" destOrd="0" presId="urn:microsoft.com/office/officeart/2005/8/layout/pyramid2"/>
    <dgm:cxn modelId="{5F8A975E-9666-4572-AFE2-EFFA934425FE}" type="presParOf" srcId="{97BFDDD4-22A8-40EC-BADF-FFECEFFFE068}" destId="{9C6F0A63-5C4E-47C2-8146-143D7DED06E7}" srcOrd="0" destOrd="0" presId="urn:microsoft.com/office/officeart/2005/8/layout/pyramid2"/>
    <dgm:cxn modelId="{1AFB3B81-79FF-43B5-9E81-A73C7ED68A73}" type="presParOf" srcId="{97BFDDD4-22A8-40EC-BADF-FFECEFFFE068}" destId="{9CEC7C0E-65DC-4B7C-B0B2-E3A95FC963F7}" srcOrd="1" destOrd="0" presId="urn:microsoft.com/office/officeart/2005/8/layout/pyramid2"/>
    <dgm:cxn modelId="{4CB14E00-1C88-4DFC-9D7B-C92E0D10912C}" type="presParOf" srcId="{9CEC7C0E-65DC-4B7C-B0B2-E3A95FC963F7}" destId="{EEB46FE6-0ABF-4692-A43E-0CDDB0DB802A}" srcOrd="0" destOrd="0" presId="urn:microsoft.com/office/officeart/2005/8/layout/pyramid2"/>
    <dgm:cxn modelId="{12194E27-93AD-42EA-A500-1A2F5B5D79CF}" type="presParOf" srcId="{9CEC7C0E-65DC-4B7C-B0B2-E3A95FC963F7}" destId="{02023C03-9A45-4236-855D-1BBBF864C28F}" srcOrd="1" destOrd="0" presId="urn:microsoft.com/office/officeart/2005/8/layout/pyramid2"/>
    <dgm:cxn modelId="{E7A4BFC6-BD12-4D6D-9D31-8D2ADB991939}" type="presParOf" srcId="{9CEC7C0E-65DC-4B7C-B0B2-E3A95FC963F7}" destId="{9B4DF849-1277-4848-8AC0-1D8A46D90498}" srcOrd="2" destOrd="0" presId="urn:microsoft.com/office/officeart/2005/8/layout/pyramid2"/>
    <dgm:cxn modelId="{C2595506-956C-450E-8B08-09187481A74D}" type="presParOf" srcId="{9CEC7C0E-65DC-4B7C-B0B2-E3A95FC963F7}" destId="{2613AFEA-0373-4B02-9304-FAEF17889CD2}" srcOrd="3" destOrd="0" presId="urn:microsoft.com/office/officeart/2005/8/layout/pyramid2"/>
    <dgm:cxn modelId="{241A1BD9-AFCF-4F63-895E-0FD08867F924}" type="presParOf" srcId="{9CEC7C0E-65DC-4B7C-B0B2-E3A95FC963F7}" destId="{B11A149A-1BDE-4D04-B27E-1C45D4569345}" srcOrd="4" destOrd="0" presId="urn:microsoft.com/office/officeart/2005/8/layout/pyramid2"/>
    <dgm:cxn modelId="{FA0ED793-FF76-43C0-AB87-BDC7BE78D569}" type="presParOf" srcId="{9CEC7C0E-65DC-4B7C-B0B2-E3A95FC963F7}" destId="{6D6EDE5E-52FC-48F2-99ED-3BCC2ADDD47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4DB1E8-7F7E-41AD-8939-6B929EDDC1E6}" type="doc">
      <dgm:prSet loTypeId="urn:microsoft.com/office/officeart/2005/8/layout/radial6" loCatId="cycl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2DFDF2A-7632-46FB-9798-361DDAC7BB3A}">
      <dgm:prSet phldrT="[Text]" custT="1"/>
      <dgm:spPr>
        <a:solidFill>
          <a:srgbClr val="FF0000"/>
        </a:solidFill>
      </dgm:spPr>
      <dgm:t>
        <a:bodyPr/>
        <a:lstStyle/>
        <a:p>
          <a:r>
            <a:rPr lang="cs-CZ" sz="1800" b="1" dirty="0"/>
            <a:t>Výrobní stroje, systémy a roboty</a:t>
          </a:r>
        </a:p>
      </dgm:t>
    </dgm:pt>
    <dgm:pt modelId="{673FB6C9-3375-4058-9C8B-B2F232DDC6BE}" type="parTrans" cxnId="{52518521-6124-4CD5-AECC-D99525DA3FB1}">
      <dgm:prSet/>
      <dgm:spPr/>
      <dgm:t>
        <a:bodyPr/>
        <a:lstStyle/>
        <a:p>
          <a:endParaRPr lang="cs-CZ"/>
        </a:p>
      </dgm:t>
    </dgm:pt>
    <dgm:pt modelId="{0BE1AC69-E9F5-4310-B599-39AE76CB3A47}" type="sibTrans" cxnId="{52518521-6124-4CD5-AECC-D99525DA3FB1}">
      <dgm:prSet/>
      <dgm:spPr/>
      <dgm:t>
        <a:bodyPr/>
        <a:lstStyle/>
        <a:p>
          <a:endParaRPr lang="cs-CZ"/>
        </a:p>
      </dgm:t>
    </dgm:pt>
    <dgm:pt modelId="{DC899D87-C06D-4CA4-A018-3B42E9D6DEC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cs-CZ" sz="1600" b="1" dirty="0" err="1"/>
            <a:t>Strojí-renství</a:t>
          </a:r>
          <a:endParaRPr lang="cs-CZ" sz="1600" b="1" dirty="0"/>
        </a:p>
      </dgm:t>
    </dgm:pt>
    <dgm:pt modelId="{84AA4D52-755F-4F19-B0AA-1A8DC3050CFA}" type="parTrans" cxnId="{84433FB9-0DA2-4794-B34C-144285C93559}">
      <dgm:prSet/>
      <dgm:spPr/>
      <dgm:t>
        <a:bodyPr/>
        <a:lstStyle/>
        <a:p>
          <a:endParaRPr lang="cs-CZ"/>
        </a:p>
      </dgm:t>
    </dgm:pt>
    <dgm:pt modelId="{3B550E46-D782-4ECC-90CB-55B64053AADF}" type="sibTrans" cxnId="{84433FB9-0DA2-4794-B34C-144285C93559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AB5DDB13-E273-4C81-8024-D801CCF43F2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cs-CZ" sz="1600" b="1" dirty="0" err="1"/>
            <a:t>Automa-tizace</a:t>
          </a:r>
          <a:endParaRPr lang="cs-CZ" sz="1600" b="1" dirty="0"/>
        </a:p>
      </dgm:t>
    </dgm:pt>
    <dgm:pt modelId="{CEDA8AD6-4FF8-4377-8641-276484B2D401}" type="parTrans" cxnId="{7102D2B0-FE5A-46C0-B47F-1EE41DC0331A}">
      <dgm:prSet/>
      <dgm:spPr/>
      <dgm:t>
        <a:bodyPr/>
        <a:lstStyle/>
        <a:p>
          <a:endParaRPr lang="cs-CZ"/>
        </a:p>
      </dgm:t>
    </dgm:pt>
    <dgm:pt modelId="{F2E52AF2-B853-4BD7-BC1B-496AF4518B22}" type="sibTrans" cxnId="{7102D2B0-FE5A-46C0-B47F-1EE41DC0331A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E1BEABB4-0A1A-4231-B632-BFF991CECFC4}">
      <dgm:prSet phldrT="[Text]" custT="1"/>
      <dgm:spPr>
        <a:solidFill>
          <a:schemeClr val="accent2"/>
        </a:solidFill>
      </dgm:spPr>
      <dgm:t>
        <a:bodyPr lIns="3600" tIns="3600" rIns="3600" bIns="3600"/>
        <a:lstStyle/>
        <a:p>
          <a:r>
            <a:rPr lang="cs-CZ" sz="1550" b="1" dirty="0" err="1"/>
            <a:t>Informa</a:t>
          </a:r>
          <a:r>
            <a:rPr lang="cs-CZ" sz="1550" b="1" dirty="0"/>
            <a:t>- </a:t>
          </a:r>
          <a:r>
            <a:rPr lang="cs-CZ" sz="1550" b="1" dirty="0" err="1"/>
            <a:t>tika</a:t>
          </a:r>
          <a:endParaRPr lang="cs-CZ" sz="1550" b="1" dirty="0"/>
        </a:p>
      </dgm:t>
    </dgm:pt>
    <dgm:pt modelId="{E3DF8182-9A8A-4FDD-AE9E-66ED62EC53E2}" type="parTrans" cxnId="{792A2763-AC1C-4E49-A2FC-DC072CA3B5B2}">
      <dgm:prSet/>
      <dgm:spPr/>
      <dgm:t>
        <a:bodyPr/>
        <a:lstStyle/>
        <a:p>
          <a:endParaRPr lang="cs-CZ"/>
        </a:p>
      </dgm:t>
    </dgm:pt>
    <dgm:pt modelId="{BC4C2787-D946-4502-BDD0-0B4B5D2D4F82}" type="sibTrans" cxnId="{792A2763-AC1C-4E49-A2FC-DC072CA3B5B2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EBA09E29-5601-48E8-B519-457129D901E3}">
      <dgm:prSet phldrT="[Text]" custT="1"/>
      <dgm:spPr>
        <a:solidFill>
          <a:schemeClr val="accent2"/>
        </a:solidFill>
      </dgm:spPr>
      <dgm:t>
        <a:bodyPr lIns="0" tIns="0" rIns="0" bIns="36000"/>
        <a:lstStyle/>
        <a:p>
          <a:r>
            <a:rPr lang="cs-CZ" sz="1600" b="1" dirty="0"/>
            <a:t>Elektro-technika</a:t>
          </a:r>
        </a:p>
      </dgm:t>
    </dgm:pt>
    <dgm:pt modelId="{2F6DD744-FB85-47D4-B399-A100AF1B19A1}" type="parTrans" cxnId="{9E62F697-3296-40AA-B360-74C414DD2DCC}">
      <dgm:prSet/>
      <dgm:spPr/>
      <dgm:t>
        <a:bodyPr/>
        <a:lstStyle/>
        <a:p>
          <a:endParaRPr lang="cs-CZ"/>
        </a:p>
      </dgm:t>
    </dgm:pt>
    <dgm:pt modelId="{1B869EA6-B47E-4A8A-8CF7-EA335E6B7DA4}" type="sibTrans" cxnId="{9E62F697-3296-40AA-B360-74C414DD2DCC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9F2A8CA0-3192-48F2-9B21-370CB998FDFE}" type="pres">
      <dgm:prSet presAssocID="{C74DB1E8-7F7E-41AD-8939-6B929EDDC1E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B94CF3-C8C2-4E7F-9A66-617488A1BB73}" type="pres">
      <dgm:prSet presAssocID="{82DFDF2A-7632-46FB-9798-361DDAC7BB3A}" presName="centerShape" presStyleLbl="node0" presStyleIdx="0" presStyleCnt="1" custScaleX="94736" custScaleY="94736"/>
      <dgm:spPr/>
    </dgm:pt>
    <dgm:pt modelId="{30AA8027-B540-4A2D-9DD9-DAEBF92A3415}" type="pres">
      <dgm:prSet presAssocID="{DC899D87-C06D-4CA4-A018-3B42E9D6DEC6}" presName="node" presStyleLbl="node1" presStyleIdx="0" presStyleCnt="4" custScaleX="107842" custScaleY="107842">
        <dgm:presLayoutVars>
          <dgm:bulletEnabled val="1"/>
        </dgm:presLayoutVars>
      </dgm:prSet>
      <dgm:spPr/>
    </dgm:pt>
    <dgm:pt modelId="{BA940023-0EA1-40D2-8282-A6D062A5205E}" type="pres">
      <dgm:prSet presAssocID="{DC899D87-C06D-4CA4-A018-3B42E9D6DEC6}" presName="dummy" presStyleCnt="0"/>
      <dgm:spPr/>
    </dgm:pt>
    <dgm:pt modelId="{618DC83C-5872-49F9-96EA-0C42FE177E9C}" type="pres">
      <dgm:prSet presAssocID="{3B550E46-D782-4ECC-90CB-55B64053AADF}" presName="sibTrans" presStyleLbl="sibTrans2D1" presStyleIdx="0" presStyleCnt="4"/>
      <dgm:spPr/>
    </dgm:pt>
    <dgm:pt modelId="{9AD7606F-E1B2-4595-B049-0BFAB8EE11E6}" type="pres">
      <dgm:prSet presAssocID="{AB5DDB13-E273-4C81-8024-D801CCF43F27}" presName="node" presStyleLbl="node1" presStyleIdx="1" presStyleCnt="4" custScaleX="117929" custScaleY="117929" custRadScaleRad="102485">
        <dgm:presLayoutVars>
          <dgm:bulletEnabled val="1"/>
        </dgm:presLayoutVars>
      </dgm:prSet>
      <dgm:spPr/>
    </dgm:pt>
    <dgm:pt modelId="{C784E192-19DE-4020-ADBE-2EBA3343C2C9}" type="pres">
      <dgm:prSet presAssocID="{AB5DDB13-E273-4C81-8024-D801CCF43F27}" presName="dummy" presStyleCnt="0"/>
      <dgm:spPr/>
    </dgm:pt>
    <dgm:pt modelId="{3D137850-9C5B-41B7-A42B-CD27582711AD}" type="pres">
      <dgm:prSet presAssocID="{F2E52AF2-B853-4BD7-BC1B-496AF4518B22}" presName="sibTrans" presStyleLbl="sibTrans2D1" presStyleIdx="1" presStyleCnt="4"/>
      <dgm:spPr/>
    </dgm:pt>
    <dgm:pt modelId="{D15A29DE-1228-4301-B45E-E2B8663FBB8E}" type="pres">
      <dgm:prSet presAssocID="{E1BEABB4-0A1A-4231-B632-BFF991CECFC4}" presName="node" presStyleLbl="node1" presStyleIdx="2" presStyleCnt="4" custScaleX="104240" custScaleY="104240" custRadScaleRad="99497" custRadScaleInc="-4031">
        <dgm:presLayoutVars>
          <dgm:bulletEnabled val="1"/>
        </dgm:presLayoutVars>
      </dgm:prSet>
      <dgm:spPr/>
    </dgm:pt>
    <dgm:pt modelId="{1A59AB0C-C15C-4614-9E81-79040B6D436E}" type="pres">
      <dgm:prSet presAssocID="{E1BEABB4-0A1A-4231-B632-BFF991CECFC4}" presName="dummy" presStyleCnt="0"/>
      <dgm:spPr/>
    </dgm:pt>
    <dgm:pt modelId="{1ACED2F1-C8B7-4046-AED1-CD0D85406E5C}" type="pres">
      <dgm:prSet presAssocID="{BC4C2787-D946-4502-BDD0-0B4B5D2D4F82}" presName="sibTrans" presStyleLbl="sibTrans2D1" presStyleIdx="2" presStyleCnt="4"/>
      <dgm:spPr/>
    </dgm:pt>
    <dgm:pt modelId="{3C5BE2F3-D12E-45EC-9301-023108323315}" type="pres">
      <dgm:prSet presAssocID="{EBA09E29-5601-48E8-B519-457129D901E3}" presName="node" presStyleLbl="node1" presStyleIdx="3" presStyleCnt="4" custScaleX="118946" custScaleY="118946">
        <dgm:presLayoutVars>
          <dgm:bulletEnabled val="1"/>
        </dgm:presLayoutVars>
      </dgm:prSet>
      <dgm:spPr/>
    </dgm:pt>
    <dgm:pt modelId="{901D8DFE-48E4-40C6-94D0-4FC7033B4E8D}" type="pres">
      <dgm:prSet presAssocID="{EBA09E29-5601-48E8-B519-457129D901E3}" presName="dummy" presStyleCnt="0"/>
      <dgm:spPr/>
    </dgm:pt>
    <dgm:pt modelId="{8E4E4E7B-E97C-4C4C-A618-B9BCB263DBD0}" type="pres">
      <dgm:prSet presAssocID="{1B869EA6-B47E-4A8A-8CF7-EA335E6B7DA4}" presName="sibTrans" presStyleLbl="sibTrans2D1" presStyleIdx="3" presStyleCnt="4"/>
      <dgm:spPr/>
    </dgm:pt>
  </dgm:ptLst>
  <dgm:cxnLst>
    <dgm:cxn modelId="{AE71560A-3BE4-497A-A26A-02A6EDB89ED7}" type="presOf" srcId="{82DFDF2A-7632-46FB-9798-361DDAC7BB3A}" destId="{62B94CF3-C8C2-4E7F-9A66-617488A1BB73}" srcOrd="0" destOrd="0" presId="urn:microsoft.com/office/officeart/2005/8/layout/radial6"/>
    <dgm:cxn modelId="{BA91EC1C-274D-40A2-9924-EC9E825133AF}" type="presOf" srcId="{C74DB1E8-7F7E-41AD-8939-6B929EDDC1E6}" destId="{9F2A8CA0-3192-48F2-9B21-370CB998FDFE}" srcOrd="0" destOrd="0" presId="urn:microsoft.com/office/officeart/2005/8/layout/radial6"/>
    <dgm:cxn modelId="{52518521-6124-4CD5-AECC-D99525DA3FB1}" srcId="{C74DB1E8-7F7E-41AD-8939-6B929EDDC1E6}" destId="{82DFDF2A-7632-46FB-9798-361DDAC7BB3A}" srcOrd="0" destOrd="0" parTransId="{673FB6C9-3375-4058-9C8B-B2F232DDC6BE}" sibTransId="{0BE1AC69-E9F5-4310-B599-39AE76CB3A47}"/>
    <dgm:cxn modelId="{7988E52F-85F2-4CF1-8690-516771BFC8B2}" type="presOf" srcId="{AB5DDB13-E273-4C81-8024-D801CCF43F27}" destId="{9AD7606F-E1B2-4595-B049-0BFAB8EE11E6}" srcOrd="0" destOrd="0" presId="urn:microsoft.com/office/officeart/2005/8/layout/radial6"/>
    <dgm:cxn modelId="{DDCE6361-8213-4026-B10F-E7951F7CDAB1}" type="presOf" srcId="{F2E52AF2-B853-4BD7-BC1B-496AF4518B22}" destId="{3D137850-9C5B-41B7-A42B-CD27582711AD}" srcOrd="0" destOrd="0" presId="urn:microsoft.com/office/officeart/2005/8/layout/radial6"/>
    <dgm:cxn modelId="{792A2763-AC1C-4E49-A2FC-DC072CA3B5B2}" srcId="{82DFDF2A-7632-46FB-9798-361DDAC7BB3A}" destId="{E1BEABB4-0A1A-4231-B632-BFF991CECFC4}" srcOrd="2" destOrd="0" parTransId="{E3DF8182-9A8A-4FDD-AE9E-66ED62EC53E2}" sibTransId="{BC4C2787-D946-4502-BDD0-0B4B5D2D4F82}"/>
    <dgm:cxn modelId="{45178850-2ABB-44BE-B852-C7040BC1D7F0}" type="presOf" srcId="{EBA09E29-5601-48E8-B519-457129D901E3}" destId="{3C5BE2F3-D12E-45EC-9301-023108323315}" srcOrd="0" destOrd="0" presId="urn:microsoft.com/office/officeart/2005/8/layout/radial6"/>
    <dgm:cxn modelId="{D2786B91-E553-4EBC-B80A-179A058FED33}" type="presOf" srcId="{1B869EA6-B47E-4A8A-8CF7-EA335E6B7DA4}" destId="{8E4E4E7B-E97C-4C4C-A618-B9BCB263DBD0}" srcOrd="0" destOrd="0" presId="urn:microsoft.com/office/officeart/2005/8/layout/radial6"/>
    <dgm:cxn modelId="{9E62F697-3296-40AA-B360-74C414DD2DCC}" srcId="{82DFDF2A-7632-46FB-9798-361DDAC7BB3A}" destId="{EBA09E29-5601-48E8-B519-457129D901E3}" srcOrd="3" destOrd="0" parTransId="{2F6DD744-FB85-47D4-B399-A100AF1B19A1}" sibTransId="{1B869EA6-B47E-4A8A-8CF7-EA335E6B7DA4}"/>
    <dgm:cxn modelId="{E868B1A0-DA67-4FA0-AD5E-205B7B4117A1}" type="presOf" srcId="{3B550E46-D782-4ECC-90CB-55B64053AADF}" destId="{618DC83C-5872-49F9-96EA-0C42FE177E9C}" srcOrd="0" destOrd="0" presId="urn:microsoft.com/office/officeart/2005/8/layout/radial6"/>
    <dgm:cxn modelId="{7102D2B0-FE5A-46C0-B47F-1EE41DC0331A}" srcId="{82DFDF2A-7632-46FB-9798-361DDAC7BB3A}" destId="{AB5DDB13-E273-4C81-8024-D801CCF43F27}" srcOrd="1" destOrd="0" parTransId="{CEDA8AD6-4FF8-4377-8641-276484B2D401}" sibTransId="{F2E52AF2-B853-4BD7-BC1B-496AF4518B22}"/>
    <dgm:cxn modelId="{84433FB9-0DA2-4794-B34C-144285C93559}" srcId="{82DFDF2A-7632-46FB-9798-361DDAC7BB3A}" destId="{DC899D87-C06D-4CA4-A018-3B42E9D6DEC6}" srcOrd="0" destOrd="0" parTransId="{84AA4D52-755F-4F19-B0AA-1A8DC3050CFA}" sibTransId="{3B550E46-D782-4ECC-90CB-55B64053AADF}"/>
    <dgm:cxn modelId="{90F15BCE-ED12-40BF-9443-2FAC7F321032}" type="presOf" srcId="{BC4C2787-D946-4502-BDD0-0B4B5D2D4F82}" destId="{1ACED2F1-C8B7-4046-AED1-CD0D85406E5C}" srcOrd="0" destOrd="0" presId="urn:microsoft.com/office/officeart/2005/8/layout/radial6"/>
    <dgm:cxn modelId="{1AF5DCE3-A06B-4DE6-B1D3-1FA813FC01B0}" type="presOf" srcId="{E1BEABB4-0A1A-4231-B632-BFF991CECFC4}" destId="{D15A29DE-1228-4301-B45E-E2B8663FBB8E}" srcOrd="0" destOrd="0" presId="urn:microsoft.com/office/officeart/2005/8/layout/radial6"/>
    <dgm:cxn modelId="{E7451CE8-29BE-4806-90B3-25543F367F5F}" type="presOf" srcId="{DC899D87-C06D-4CA4-A018-3B42E9D6DEC6}" destId="{30AA8027-B540-4A2D-9DD9-DAEBF92A3415}" srcOrd="0" destOrd="0" presId="urn:microsoft.com/office/officeart/2005/8/layout/radial6"/>
    <dgm:cxn modelId="{C22D60B4-708A-4DF2-96FB-740E047B2403}" type="presParOf" srcId="{9F2A8CA0-3192-48F2-9B21-370CB998FDFE}" destId="{62B94CF3-C8C2-4E7F-9A66-617488A1BB73}" srcOrd="0" destOrd="0" presId="urn:microsoft.com/office/officeart/2005/8/layout/radial6"/>
    <dgm:cxn modelId="{941B4442-46BD-4823-8BC8-4EB04DA70E25}" type="presParOf" srcId="{9F2A8CA0-3192-48F2-9B21-370CB998FDFE}" destId="{30AA8027-B540-4A2D-9DD9-DAEBF92A3415}" srcOrd="1" destOrd="0" presId="urn:microsoft.com/office/officeart/2005/8/layout/radial6"/>
    <dgm:cxn modelId="{7A2541BD-097F-4B52-911B-CB8D7236D967}" type="presParOf" srcId="{9F2A8CA0-3192-48F2-9B21-370CB998FDFE}" destId="{BA940023-0EA1-40D2-8282-A6D062A5205E}" srcOrd="2" destOrd="0" presId="urn:microsoft.com/office/officeart/2005/8/layout/radial6"/>
    <dgm:cxn modelId="{CAA52DFF-2992-4D9E-9DA3-1B2E4691F27B}" type="presParOf" srcId="{9F2A8CA0-3192-48F2-9B21-370CB998FDFE}" destId="{618DC83C-5872-49F9-96EA-0C42FE177E9C}" srcOrd="3" destOrd="0" presId="urn:microsoft.com/office/officeart/2005/8/layout/radial6"/>
    <dgm:cxn modelId="{F86E009A-746D-44B6-92FC-31CC0BDD5479}" type="presParOf" srcId="{9F2A8CA0-3192-48F2-9B21-370CB998FDFE}" destId="{9AD7606F-E1B2-4595-B049-0BFAB8EE11E6}" srcOrd="4" destOrd="0" presId="urn:microsoft.com/office/officeart/2005/8/layout/radial6"/>
    <dgm:cxn modelId="{15B3331E-A10A-4032-8350-D211BB6B905F}" type="presParOf" srcId="{9F2A8CA0-3192-48F2-9B21-370CB998FDFE}" destId="{C784E192-19DE-4020-ADBE-2EBA3343C2C9}" srcOrd="5" destOrd="0" presId="urn:microsoft.com/office/officeart/2005/8/layout/radial6"/>
    <dgm:cxn modelId="{C2612857-F9A0-4582-88D5-ED3290DBC20D}" type="presParOf" srcId="{9F2A8CA0-3192-48F2-9B21-370CB998FDFE}" destId="{3D137850-9C5B-41B7-A42B-CD27582711AD}" srcOrd="6" destOrd="0" presId="urn:microsoft.com/office/officeart/2005/8/layout/radial6"/>
    <dgm:cxn modelId="{8FFCF035-3098-41C8-B926-EC49F734B1AF}" type="presParOf" srcId="{9F2A8CA0-3192-48F2-9B21-370CB998FDFE}" destId="{D15A29DE-1228-4301-B45E-E2B8663FBB8E}" srcOrd="7" destOrd="0" presId="urn:microsoft.com/office/officeart/2005/8/layout/radial6"/>
    <dgm:cxn modelId="{12AAE087-6752-49FC-BD8D-001F87270169}" type="presParOf" srcId="{9F2A8CA0-3192-48F2-9B21-370CB998FDFE}" destId="{1A59AB0C-C15C-4614-9E81-79040B6D436E}" srcOrd="8" destOrd="0" presId="urn:microsoft.com/office/officeart/2005/8/layout/radial6"/>
    <dgm:cxn modelId="{EE39500E-939C-42D0-AEDF-A2E0799FF70B}" type="presParOf" srcId="{9F2A8CA0-3192-48F2-9B21-370CB998FDFE}" destId="{1ACED2F1-C8B7-4046-AED1-CD0D85406E5C}" srcOrd="9" destOrd="0" presId="urn:microsoft.com/office/officeart/2005/8/layout/radial6"/>
    <dgm:cxn modelId="{387DCE13-A0FB-4C9E-8326-B3A14CD6043E}" type="presParOf" srcId="{9F2A8CA0-3192-48F2-9B21-370CB998FDFE}" destId="{3C5BE2F3-D12E-45EC-9301-023108323315}" srcOrd="10" destOrd="0" presId="urn:microsoft.com/office/officeart/2005/8/layout/radial6"/>
    <dgm:cxn modelId="{63CE249C-1A67-4A73-A751-B8C3FE78F467}" type="presParOf" srcId="{9F2A8CA0-3192-48F2-9B21-370CB998FDFE}" destId="{901D8DFE-48E4-40C6-94D0-4FC7033B4E8D}" srcOrd="11" destOrd="0" presId="urn:microsoft.com/office/officeart/2005/8/layout/radial6"/>
    <dgm:cxn modelId="{CCA33494-B2B4-4F70-B4C2-B510F8946F21}" type="presParOf" srcId="{9F2A8CA0-3192-48F2-9B21-370CB998FDFE}" destId="{8E4E4E7B-E97C-4C4C-A618-B9BCB263DBD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F0A63-5C4E-47C2-8146-143D7DED06E7}">
      <dsp:nvSpPr>
        <dsp:cNvPr id="0" name=""/>
        <dsp:cNvSpPr/>
      </dsp:nvSpPr>
      <dsp:spPr>
        <a:xfrm>
          <a:off x="10024" y="0"/>
          <a:ext cx="3477628" cy="347762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46FE6-0ABF-4692-A43E-0CDDB0DB802A}">
      <dsp:nvSpPr>
        <dsp:cNvPr id="0" name=""/>
        <dsp:cNvSpPr/>
      </dsp:nvSpPr>
      <dsp:spPr>
        <a:xfrm>
          <a:off x="1512173" y="668188"/>
          <a:ext cx="2563065" cy="8558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C - cena produktu</a:t>
          </a:r>
        </a:p>
      </dsp:txBody>
      <dsp:txXfrm>
        <a:off x="1553951" y="709966"/>
        <a:ext cx="2479509" cy="772266"/>
      </dsp:txXfrm>
    </dsp:sp>
    <dsp:sp modelId="{9B4DF849-1277-4848-8AC0-1D8A46D90498}">
      <dsp:nvSpPr>
        <dsp:cNvPr id="0" name=""/>
        <dsp:cNvSpPr/>
      </dsp:nvSpPr>
      <dsp:spPr>
        <a:xfrm>
          <a:off x="1188260" y="1678410"/>
          <a:ext cx="2700162" cy="8558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T – termín dodání</a:t>
          </a:r>
        </a:p>
      </dsp:txBody>
      <dsp:txXfrm>
        <a:off x="1230038" y="1720188"/>
        <a:ext cx="2616606" cy="772266"/>
      </dsp:txXfrm>
    </dsp:sp>
    <dsp:sp modelId="{B11A149A-1BDE-4D04-B27E-1C45D4569345}">
      <dsp:nvSpPr>
        <dsp:cNvPr id="0" name=""/>
        <dsp:cNvSpPr/>
      </dsp:nvSpPr>
      <dsp:spPr>
        <a:xfrm>
          <a:off x="644903" y="2672755"/>
          <a:ext cx="2938030" cy="7476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Q – kvalita produktu</a:t>
          </a:r>
        </a:p>
      </dsp:txBody>
      <dsp:txXfrm>
        <a:off x="681398" y="2709250"/>
        <a:ext cx="2865040" cy="6746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E4E7B-E97C-4C4C-A618-B9BCB263DBD0}">
      <dsp:nvSpPr>
        <dsp:cNvPr id="0" name=""/>
        <dsp:cNvSpPr/>
      </dsp:nvSpPr>
      <dsp:spPr>
        <a:xfrm>
          <a:off x="1000032" y="558562"/>
          <a:ext cx="3652358" cy="365235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rgbClr val="FF0000"/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ED2F1-C8B7-4046-AED1-CD0D85406E5C}">
      <dsp:nvSpPr>
        <dsp:cNvPr id="0" name=""/>
        <dsp:cNvSpPr/>
      </dsp:nvSpPr>
      <dsp:spPr>
        <a:xfrm>
          <a:off x="1000009" y="549588"/>
          <a:ext cx="3652358" cy="3652358"/>
        </a:xfrm>
        <a:prstGeom prst="blockArc">
          <a:avLst>
            <a:gd name="adj1" fmla="val 5327764"/>
            <a:gd name="adj2" fmla="val 10782705"/>
            <a:gd name="adj3" fmla="val 4642"/>
          </a:avLst>
        </a:prstGeom>
        <a:solidFill>
          <a:srgbClr val="FF0000"/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37850-9C5B-41B7-A42B-CD27582711AD}">
      <dsp:nvSpPr>
        <dsp:cNvPr id="0" name=""/>
        <dsp:cNvSpPr/>
      </dsp:nvSpPr>
      <dsp:spPr>
        <a:xfrm>
          <a:off x="1044383" y="549208"/>
          <a:ext cx="3652358" cy="3652358"/>
        </a:xfrm>
        <a:prstGeom prst="blockArc">
          <a:avLst>
            <a:gd name="adj1" fmla="val 18028"/>
            <a:gd name="adj2" fmla="val 5413288"/>
            <a:gd name="adj3" fmla="val 4642"/>
          </a:avLst>
        </a:prstGeom>
        <a:solidFill>
          <a:srgbClr val="FF0000"/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8DC83C-5872-49F9-96EA-0C42FE177E9C}">
      <dsp:nvSpPr>
        <dsp:cNvPr id="0" name=""/>
        <dsp:cNvSpPr/>
      </dsp:nvSpPr>
      <dsp:spPr>
        <a:xfrm>
          <a:off x="1044359" y="558011"/>
          <a:ext cx="3652358" cy="3652358"/>
        </a:xfrm>
        <a:prstGeom prst="blockArc">
          <a:avLst>
            <a:gd name="adj1" fmla="val 16114563"/>
            <a:gd name="adj2" fmla="val 1062"/>
            <a:gd name="adj3" fmla="val 4642"/>
          </a:avLst>
        </a:prstGeom>
        <a:solidFill>
          <a:srgbClr val="FF0000"/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94CF3-C8C2-4E7F-9A66-617488A1BB73}">
      <dsp:nvSpPr>
        <dsp:cNvPr id="0" name=""/>
        <dsp:cNvSpPr/>
      </dsp:nvSpPr>
      <dsp:spPr>
        <a:xfrm>
          <a:off x="2029576" y="1588106"/>
          <a:ext cx="1593269" cy="1593269"/>
        </a:xfrm>
        <a:prstGeom prst="ellipse">
          <a:avLst/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Výrobní stroje, systémy a roboty</a:t>
          </a:r>
        </a:p>
      </dsp:txBody>
      <dsp:txXfrm>
        <a:off x="2262905" y="1821435"/>
        <a:ext cx="1126611" cy="1126611"/>
      </dsp:txXfrm>
    </dsp:sp>
    <dsp:sp modelId="{30AA8027-B540-4A2D-9DD9-DAEBF92A3415}">
      <dsp:nvSpPr>
        <dsp:cNvPr id="0" name=""/>
        <dsp:cNvSpPr/>
      </dsp:nvSpPr>
      <dsp:spPr>
        <a:xfrm>
          <a:off x="2191420" y="-33846"/>
          <a:ext cx="1269580" cy="1269580"/>
        </a:xfrm>
        <a:prstGeom prst="ellipse">
          <a:avLst/>
        </a:prstGeom>
        <a:solidFill>
          <a:schemeClr val="accent2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 err="1"/>
            <a:t>Strojí-renství</a:t>
          </a:r>
          <a:endParaRPr lang="cs-CZ" sz="1600" b="1" kern="1200" dirty="0"/>
        </a:p>
      </dsp:txBody>
      <dsp:txXfrm>
        <a:off x="2377346" y="152080"/>
        <a:ext cx="897728" cy="897728"/>
      </dsp:txXfrm>
    </dsp:sp>
    <dsp:sp modelId="{9AD7606F-E1B2-4595-B049-0BFAB8EE11E6}">
      <dsp:nvSpPr>
        <dsp:cNvPr id="0" name=""/>
        <dsp:cNvSpPr/>
      </dsp:nvSpPr>
      <dsp:spPr>
        <a:xfrm>
          <a:off x="3960170" y="1690576"/>
          <a:ext cx="1388330" cy="1388330"/>
        </a:xfrm>
        <a:prstGeom prst="ellipse">
          <a:avLst/>
        </a:prstGeom>
        <a:solidFill>
          <a:schemeClr val="accent2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 err="1"/>
            <a:t>Automa-tizace</a:t>
          </a:r>
          <a:endParaRPr lang="cs-CZ" sz="1600" b="1" kern="1200" dirty="0"/>
        </a:p>
      </dsp:txBody>
      <dsp:txXfrm>
        <a:off x="4163486" y="1893892"/>
        <a:ext cx="981698" cy="981698"/>
      </dsp:txXfrm>
    </dsp:sp>
    <dsp:sp modelId="{D15A29DE-1228-4301-B45E-E2B8663FBB8E}">
      <dsp:nvSpPr>
        <dsp:cNvPr id="0" name=""/>
        <dsp:cNvSpPr/>
      </dsp:nvSpPr>
      <dsp:spPr>
        <a:xfrm>
          <a:off x="2250080" y="3545583"/>
          <a:ext cx="1227175" cy="1227175"/>
        </a:xfrm>
        <a:prstGeom prst="ellipse">
          <a:avLst/>
        </a:prstGeom>
        <a:solidFill>
          <a:schemeClr val="accent2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" tIns="3600" rIns="3600" bIns="360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50" b="1" kern="1200" dirty="0" err="1"/>
            <a:t>Informa</a:t>
          </a:r>
          <a:r>
            <a:rPr lang="cs-CZ" sz="1550" b="1" kern="1200" dirty="0"/>
            <a:t>- </a:t>
          </a:r>
          <a:r>
            <a:rPr lang="cs-CZ" sz="1550" b="1" kern="1200" dirty="0" err="1"/>
            <a:t>tika</a:t>
          </a:r>
          <a:endParaRPr lang="cs-CZ" sz="1550" b="1" kern="1200" dirty="0"/>
        </a:p>
      </dsp:txBody>
      <dsp:txXfrm>
        <a:off x="2429796" y="3725299"/>
        <a:ext cx="867743" cy="867743"/>
      </dsp:txXfrm>
    </dsp:sp>
    <dsp:sp modelId="{3C5BE2F3-D12E-45EC-9301-023108323315}">
      <dsp:nvSpPr>
        <dsp:cNvPr id="0" name=""/>
        <dsp:cNvSpPr/>
      </dsp:nvSpPr>
      <dsp:spPr>
        <a:xfrm>
          <a:off x="342261" y="1684589"/>
          <a:ext cx="1400303" cy="1400303"/>
        </a:xfrm>
        <a:prstGeom prst="ellipse">
          <a:avLst/>
        </a:prstGeom>
        <a:solidFill>
          <a:schemeClr val="accent2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360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Elektro-technika</a:t>
          </a:r>
        </a:p>
      </dsp:txBody>
      <dsp:txXfrm>
        <a:off x="547331" y="1889659"/>
        <a:ext cx="990163" cy="990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71D33-20F6-4B81-A940-FA8A9E02D301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DB58C-F0AA-4568-A704-595C50E139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8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Nová akreditace  - fakulta (vysoká škola) dostala institucionální akreditaci a připravují se nové akreditace jednotlivých studijních oborů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5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DB58C-F0AA-4568-A704-595C50E1396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6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0150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3644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022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569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900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797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390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26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D9D0E-3BB7-4104-9FEC-20C20C7583CD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73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sz="12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Specializace KSB</a:t>
            </a:r>
            <a:br>
              <a:rPr lang="pl-PL" sz="12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2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12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Kvalita, spolehlivost a bezpečnost</a:t>
            </a:r>
            <a:r>
              <a:rPr lang="pl-PL" sz="12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algn="l"/>
            <a:r>
              <a:rPr lang="pl-PL" sz="12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Specializace SSZ</a:t>
            </a:r>
          </a:p>
          <a:p>
            <a:pPr algn="l"/>
            <a:r>
              <a:rPr lang="cs-CZ" sz="12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Stavba strojů a zařízení</a:t>
            </a:r>
            <a:endParaRPr lang="en-GB" sz="1200" b="1" dirty="0">
              <a:solidFill>
                <a:srgbClr val="004F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16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DB58C-F0AA-4568-A704-595C50E1396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85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DB58C-F0AA-4568-A704-595C50E1396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63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DB58C-F0AA-4568-A704-595C50E1396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0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DB58C-F0AA-4568-A704-595C50E1396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05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DB58C-F0AA-4568-A704-595C50E1396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72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44DE4-78D2-43A2-97EF-9F3AB9FBB4B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838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DB58C-F0AA-4568-A704-595C50E1396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0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BC38C66-4974-4803-8268-06060689337E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510F63-92BD-41B6-BED8-D7D53A70BBC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13538" y="44450"/>
            <a:ext cx="2178050" cy="6262688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79388" y="44450"/>
            <a:ext cx="6381750" cy="6262688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427AC23-7844-4743-95DE-9D56BDB063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E3E5FEA-A71C-4B15-874E-366D9A86903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73980F2-A1FD-42AA-A366-3F28A652334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279900" cy="5326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1688" y="981075"/>
            <a:ext cx="4279900" cy="5326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E741BC8-D21D-4747-AE89-9E21D05E706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92659D0-14D2-43C0-A7CE-6D5217B34F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F0F9F97-13DD-4953-B8B9-33D9EAEED01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CBA1100-72DA-4CAD-A1B2-0A66DB687EC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FE13D6B-CB60-42A4-A7C3-91DA9DC1315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8459788" y="476250"/>
            <a:ext cx="682625" cy="5191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29D4E46-9004-45DC-80A9-E6D86D8815D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1"/>
          </p:nvPr>
        </p:nvSpPr>
        <p:spPr>
          <a:xfrm>
            <a:off x="5076056" y="1628800"/>
            <a:ext cx="3238500" cy="647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</p:spTree>
  </p:cSld>
  <p:clrMapOvr>
    <a:masterClrMapping/>
  </p:clrMapOvr>
  <p:transition advClick="0" advTm="15000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zadí_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10659" y="9513"/>
            <a:ext cx="4931754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Klepněte</a:t>
            </a:r>
            <a:r>
              <a:rPr lang="en-GB" dirty="0"/>
              <a:t> pro </a:t>
            </a:r>
            <a:r>
              <a:rPr lang="en-GB" dirty="0" err="1"/>
              <a:t>úpravu</a:t>
            </a:r>
            <a:r>
              <a:rPr lang="en-GB" dirty="0"/>
              <a:t> </a:t>
            </a:r>
            <a:r>
              <a:rPr lang="en-GB" dirty="0" err="1"/>
              <a:t>formátu</a:t>
            </a:r>
            <a:r>
              <a:rPr lang="en-GB" dirty="0"/>
              <a:t> </a:t>
            </a:r>
            <a:r>
              <a:rPr lang="en-GB" dirty="0" err="1"/>
              <a:t>titulního</a:t>
            </a:r>
            <a:r>
              <a:rPr lang="en-GB" dirty="0"/>
              <a:t> </a:t>
            </a:r>
            <a:r>
              <a:rPr lang="en-GB" dirty="0" err="1"/>
              <a:t>textu</a:t>
            </a:r>
            <a:endParaRPr lang="en-GB" dirty="0"/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981075"/>
            <a:ext cx="8712200" cy="532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Klepněte</a:t>
            </a:r>
            <a:r>
              <a:rPr lang="en-GB" dirty="0"/>
              <a:t> pro </a:t>
            </a:r>
            <a:r>
              <a:rPr lang="en-GB" dirty="0" err="1"/>
              <a:t>úpravu</a:t>
            </a:r>
            <a:r>
              <a:rPr lang="en-GB" dirty="0"/>
              <a:t> </a:t>
            </a:r>
            <a:r>
              <a:rPr lang="en-GB" dirty="0" err="1"/>
              <a:t>formátu</a:t>
            </a:r>
            <a:r>
              <a:rPr lang="en-GB" dirty="0"/>
              <a:t> </a:t>
            </a:r>
            <a:r>
              <a:rPr lang="en-GB" dirty="0" err="1"/>
              <a:t>textu</a:t>
            </a:r>
            <a:r>
              <a:rPr lang="en-GB" dirty="0"/>
              <a:t> </a:t>
            </a:r>
            <a:r>
              <a:rPr lang="en-GB" dirty="0" err="1"/>
              <a:t>osnovy</a:t>
            </a:r>
            <a:endParaRPr lang="en-GB" dirty="0"/>
          </a:p>
          <a:p>
            <a:pPr lvl="1"/>
            <a:r>
              <a:rPr lang="en-GB" dirty="0" err="1"/>
              <a:t>Druhá</a:t>
            </a:r>
            <a:r>
              <a:rPr lang="en-GB" dirty="0"/>
              <a:t> </a:t>
            </a:r>
            <a:r>
              <a:rPr lang="en-GB" dirty="0" err="1"/>
              <a:t>úroveň</a:t>
            </a:r>
            <a:endParaRPr lang="en-GB" dirty="0"/>
          </a:p>
          <a:p>
            <a:pPr lvl="2"/>
            <a:r>
              <a:rPr lang="en-GB" dirty="0" err="1"/>
              <a:t>Třetí</a:t>
            </a:r>
            <a:r>
              <a:rPr lang="en-GB" dirty="0"/>
              <a:t> </a:t>
            </a:r>
            <a:r>
              <a:rPr lang="en-GB" dirty="0" err="1"/>
              <a:t>úroveň</a:t>
            </a:r>
            <a:endParaRPr lang="en-GB" dirty="0"/>
          </a:p>
          <a:p>
            <a:pPr lvl="3"/>
            <a:r>
              <a:rPr lang="en-GB" dirty="0" err="1"/>
              <a:t>Čtvrtá</a:t>
            </a:r>
            <a:r>
              <a:rPr lang="en-GB" dirty="0"/>
              <a:t> </a:t>
            </a:r>
            <a:r>
              <a:rPr lang="en-GB" dirty="0" err="1"/>
              <a:t>úroveň</a:t>
            </a:r>
            <a:r>
              <a:rPr lang="en-GB" dirty="0"/>
              <a:t> </a:t>
            </a:r>
            <a:r>
              <a:rPr lang="en-GB" dirty="0" err="1"/>
              <a:t>osnovy</a:t>
            </a:r>
            <a:endParaRPr lang="en-GB" dirty="0"/>
          </a:p>
          <a:p>
            <a:pPr lvl="4"/>
            <a:r>
              <a:rPr lang="en-GB" dirty="0" err="1"/>
              <a:t>Pátá</a:t>
            </a:r>
            <a:r>
              <a:rPr lang="en-GB" dirty="0"/>
              <a:t> </a:t>
            </a:r>
            <a:r>
              <a:rPr lang="en-GB" dirty="0" err="1"/>
              <a:t>úroveň</a:t>
            </a:r>
            <a:r>
              <a:rPr lang="en-GB" dirty="0"/>
              <a:t> </a:t>
            </a:r>
            <a:r>
              <a:rPr lang="en-GB" dirty="0" err="1"/>
              <a:t>osnovy</a:t>
            </a:r>
            <a:endParaRPr lang="en-GB" dirty="0"/>
          </a:p>
          <a:p>
            <a:pPr lvl="4"/>
            <a:r>
              <a:rPr lang="en-GB" dirty="0" err="1"/>
              <a:t>Šestá</a:t>
            </a:r>
            <a:r>
              <a:rPr lang="en-GB" dirty="0"/>
              <a:t> </a:t>
            </a:r>
            <a:r>
              <a:rPr lang="en-GB" dirty="0" err="1"/>
              <a:t>úroveň</a:t>
            </a:r>
            <a:endParaRPr lang="en-GB" dirty="0"/>
          </a:p>
          <a:p>
            <a:pPr lvl="4"/>
            <a:r>
              <a:rPr lang="en-GB" dirty="0" err="1"/>
              <a:t>Sedmá</a:t>
            </a:r>
            <a:r>
              <a:rPr lang="en-GB" dirty="0"/>
              <a:t> </a:t>
            </a:r>
            <a:r>
              <a:rPr lang="en-GB" dirty="0" err="1"/>
              <a:t>úroveň</a:t>
            </a:r>
            <a:endParaRPr lang="en-GB" dirty="0"/>
          </a:p>
          <a:p>
            <a:pPr lvl="4"/>
            <a:r>
              <a:rPr lang="en-GB" dirty="0" err="1"/>
              <a:t>Osmá</a:t>
            </a:r>
            <a:r>
              <a:rPr lang="en-GB" dirty="0"/>
              <a:t> </a:t>
            </a:r>
            <a:r>
              <a:rPr lang="en-GB" dirty="0" err="1"/>
              <a:t>úroveň</a:t>
            </a:r>
            <a:r>
              <a:rPr lang="en-GB" dirty="0"/>
              <a:t> </a:t>
            </a:r>
            <a:r>
              <a:rPr lang="en-GB" dirty="0" err="1"/>
              <a:t>textu</a:t>
            </a:r>
            <a:endParaRPr lang="en-GB" dirty="0"/>
          </a:p>
          <a:p>
            <a:pPr lvl="4"/>
            <a:r>
              <a:rPr lang="en-GB" dirty="0" err="1"/>
              <a:t>Devátá</a:t>
            </a:r>
            <a:r>
              <a:rPr lang="en-GB" dirty="0"/>
              <a:t> </a:t>
            </a:r>
            <a:r>
              <a:rPr lang="en-GB" dirty="0" err="1"/>
              <a:t>úroveň</a:t>
            </a:r>
            <a:endParaRPr lang="en-GB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004F7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79388" y="6524625"/>
            <a:ext cx="8785225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buFont typeface="Tahom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Ústav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výrobních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strojů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,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systémů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 a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robotiky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, FSI VUT                                               </a:t>
            </a:r>
            <a:r>
              <a:rPr lang="en-GB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fle Light VUT" pitchFamily="2" charset="2"/>
              </a:rPr>
              <a:t>www.uvssr.fme.vutbr.cz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fle Light VUT" pitchFamily="2" charset="2"/>
            </a:endParaRPr>
          </a:p>
        </p:txBody>
      </p:sp>
      <p:pic>
        <p:nvPicPr>
          <p:cNvPr id="12" name="Picture 1" descr="UVSSR_color_RGB_CZ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15000">
    <p:plus/>
  </p:transition>
  <p:txStyles>
    <p:titleStyle>
      <a:lvl1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 b="1">
          <a:solidFill>
            <a:srgbClr val="000000"/>
          </a:solidFill>
          <a:latin typeface="Tahoma" pitchFamily="34" charset="0"/>
        </a:defRPr>
      </a:lvl2pPr>
      <a:lvl3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 b="1">
          <a:solidFill>
            <a:srgbClr val="000000"/>
          </a:solidFill>
          <a:latin typeface="Tahoma" pitchFamily="34" charset="0"/>
        </a:defRPr>
      </a:lvl3pPr>
      <a:lvl4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 b="1">
          <a:solidFill>
            <a:srgbClr val="000000"/>
          </a:solidFill>
          <a:latin typeface="Tahoma" pitchFamily="34" charset="0"/>
        </a:defRPr>
      </a:lvl4pPr>
      <a:lvl5pPr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sz="4400" b="1">
          <a:solidFill>
            <a:srgbClr val="000000"/>
          </a:solidFill>
          <a:latin typeface="Tahoma" pitchFamily="34" charset="0"/>
        </a:defRPr>
      </a:lvl5pPr>
      <a:lvl6pPr marL="4572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b="1">
          <a:solidFill>
            <a:srgbClr val="000000"/>
          </a:solidFill>
          <a:latin typeface="Tahoma" pitchFamily="34" charset="0"/>
        </a:defRPr>
      </a:lvl6pPr>
      <a:lvl7pPr marL="9144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b="1">
          <a:solidFill>
            <a:srgbClr val="000000"/>
          </a:solidFill>
          <a:latin typeface="Tahoma" pitchFamily="34" charset="0"/>
        </a:defRPr>
      </a:lvl7pPr>
      <a:lvl8pPr marL="13716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b="1">
          <a:solidFill>
            <a:srgbClr val="000000"/>
          </a:solidFill>
          <a:latin typeface="Tahoma" pitchFamily="34" charset="0"/>
        </a:defRPr>
      </a:lvl8pPr>
      <a:lvl9pPr marL="1828800" algn="l" defTabSz="449263" rtl="0" eaLnBrk="1" fontAlgn="base" hangingPunct="1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ahoma" pitchFamily="34" charset="0"/>
        <a:defRPr b="1">
          <a:solidFill>
            <a:srgbClr val="000000"/>
          </a:solidFill>
          <a:latin typeface="Tahoma" pitchFamily="34" charset="0"/>
        </a:defRPr>
      </a:lvl9pPr>
    </p:titleStyle>
    <p:bodyStyle>
      <a:lvl1pPr marL="179388" indent="-179388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825500" indent="-285750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–"/>
        <a:defRPr sz="2000">
          <a:solidFill>
            <a:srgbClr val="000000"/>
          </a:solidFill>
          <a:latin typeface="+mn-lt"/>
        </a:defRPr>
      </a:lvl2pPr>
      <a:lvl3pPr marL="1233488" indent="-228600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•"/>
        <a:defRPr sz="2000">
          <a:solidFill>
            <a:srgbClr val="000000"/>
          </a:solidFill>
          <a:latin typeface="+mn-lt"/>
        </a:defRPr>
      </a:lvl3pPr>
      <a:lvl4pPr marL="1641475" indent="-228600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1" fontAlgn="base" hangingPunct="1">
        <a:lnSpc>
          <a:spcPct val="9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ahoma" pitchFamily="34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www.uvssr.fme.vutbr.cz/" TargetMode="External"/><Relationship Id="rId7" Type="http://schemas.openxmlformats.org/officeDocument/2006/relationships/hyperlink" Target="https://www.fme.vutbr.cz/studenti/programy/obor/1519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hyperlink" Target="https://www.fme.vutbr.cz/fakulta/struktura/pracoviste/uadi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ut.cz/studenti/zav-prace/detail/132044" TargetMode="External"/><Relationship Id="rId3" Type="http://schemas.openxmlformats.org/officeDocument/2006/relationships/hyperlink" Target="https://www.vut.cz/studenti/zav-prace/detail/129436" TargetMode="External"/><Relationship Id="rId7" Type="http://schemas.openxmlformats.org/officeDocument/2006/relationships/hyperlink" Target="https://www.vut.cz/studenti/zav-prace/detail/125047" TargetMode="External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ut.cz/studenti/zav-prace/detail/124024" TargetMode="External"/><Relationship Id="rId11" Type="http://schemas.openxmlformats.org/officeDocument/2006/relationships/image" Target="../media/image12.emf"/><Relationship Id="rId5" Type="http://schemas.openxmlformats.org/officeDocument/2006/relationships/hyperlink" Target="https://www.vut.cz/studenti/zav-prace/detail/124987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vut.cz/studenti/zav-prace/detail/132107" TargetMode="External"/><Relationship Id="rId9" Type="http://schemas.openxmlformats.org/officeDocument/2006/relationships/hyperlink" Target="https://www.vut.cz/studenti/zav-prace/detail/13304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ut.cz/studenti/programy/program/7587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ut.cz/studenti/zav-prace/detail/63575" TargetMode="External"/><Relationship Id="rId3" Type="http://schemas.openxmlformats.org/officeDocument/2006/relationships/hyperlink" Target="https://www.vut.cz/studenti/zav-prace/detail/129542" TargetMode="External"/><Relationship Id="rId7" Type="http://schemas.openxmlformats.org/officeDocument/2006/relationships/hyperlink" Target="https://www.vut.cz/studenti/zav-prace/detail/12443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ut.cz/studenti/zav-prace/detail/124463" TargetMode="External"/><Relationship Id="rId5" Type="http://schemas.openxmlformats.org/officeDocument/2006/relationships/hyperlink" Target="https://www.vut.cz/studenti/zav-prace/detail/116905" TargetMode="External"/><Relationship Id="rId10" Type="http://schemas.openxmlformats.org/officeDocument/2006/relationships/image" Target="../media/image21.emf"/><Relationship Id="rId4" Type="http://schemas.openxmlformats.org/officeDocument/2006/relationships/hyperlink" Target="https://www.vut.cz/studenti/zav-prace/detail/68796" TargetMode="External"/><Relationship Id="rId9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me.vutbr.cz/studenti/programy/obor/1443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me.vutbr.cz/studenti/programy/obor/13837" TargetMode="External"/><Relationship Id="rId3" Type="http://schemas.openxmlformats.org/officeDocument/2006/relationships/hyperlink" Target="https://www.fme.vutbr.cz/studenti/programy/program/8044" TargetMode="External"/><Relationship Id="rId7" Type="http://schemas.openxmlformats.org/officeDocument/2006/relationships/hyperlink" Target="https://www.fme.vutbr.cz/studenti/programy/program/726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me.vutbr.cz/studenti/programy/program/7274" TargetMode="External"/><Relationship Id="rId11" Type="http://schemas.openxmlformats.org/officeDocument/2006/relationships/hyperlink" Target="https://www.fme.vutbr.cz/studenti/programy/obor/15162" TargetMode="External"/><Relationship Id="rId5" Type="http://schemas.openxmlformats.org/officeDocument/2006/relationships/hyperlink" Target="https://www.fme.vutbr.cz/studenti/programy/obor/13886" TargetMode="External"/><Relationship Id="rId10" Type="http://schemas.openxmlformats.org/officeDocument/2006/relationships/image" Target="../media/image4.jpeg"/><Relationship Id="rId4" Type="http://schemas.openxmlformats.org/officeDocument/2006/relationships/hyperlink" Target="https://www.fme.vutbr.cz/studenti/programy/obor/15160" TargetMode="Externa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m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ut.cz/studenti/zav-prace/detail/132007" TargetMode="External"/><Relationship Id="rId13" Type="http://schemas.openxmlformats.org/officeDocument/2006/relationships/image" Target="../media/image29.emf"/><Relationship Id="rId3" Type="http://schemas.openxmlformats.org/officeDocument/2006/relationships/image" Target="../media/image27.emf"/><Relationship Id="rId7" Type="http://schemas.openxmlformats.org/officeDocument/2006/relationships/hyperlink" Target="https://www.vut.cz/studenti/zav-prace/detail/64987" TargetMode="External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ut.cz/studenti/zav-prace/detail/68796" TargetMode="External"/><Relationship Id="rId11" Type="http://schemas.openxmlformats.org/officeDocument/2006/relationships/hyperlink" Target="https://www.vut.cz/studenti/zav-prace/detail/115949" TargetMode="External"/><Relationship Id="rId5" Type="http://schemas.openxmlformats.org/officeDocument/2006/relationships/hyperlink" Target="https://www.vut.cz/studenti/zav-prace/detail/117544" TargetMode="External"/><Relationship Id="rId10" Type="http://schemas.openxmlformats.org/officeDocument/2006/relationships/hyperlink" Target="https://www.vut.cz/studenti/zav-prace/detail/108470" TargetMode="External"/><Relationship Id="rId4" Type="http://schemas.openxmlformats.org/officeDocument/2006/relationships/hyperlink" Target="https://www.vut.cz/studenti/zav-prace/detail/92564" TargetMode="External"/><Relationship Id="rId9" Type="http://schemas.openxmlformats.org/officeDocument/2006/relationships/hyperlink" Target="https://www.vut.cz/studenti/zav-prace/detail/11678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ut.cz/studenti/programy/obor/1443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s://www.facebook.com/uvssr" TargetMode="External"/><Relationship Id="rId7" Type="http://schemas.openxmlformats.org/officeDocument/2006/relationships/hyperlink" Target="https://www.instagram.com/uvssrfsi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hyperlink" Target="https://www.youtube.com/channel/UCtfPB2YqvAYFp5exmoQdlPA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hyperlink" Target="https://www.linkedin.com/company/4289755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18/10/relationships/comments" Target="../comments/modernComment_102_0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me.vutbr.cz/studenti/programy/obor/1444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ut.cz/studenti/programy/program/7587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vut.cz/studenti/zav-prace/detail/124666" TargetMode="External"/><Relationship Id="rId7" Type="http://schemas.openxmlformats.org/officeDocument/2006/relationships/hyperlink" Target="https://www.vut.cz/studenti/zav-prace/detail/12475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ut.cz/studenti/zav-prace/detail/129762" TargetMode="External"/><Relationship Id="rId5" Type="http://schemas.openxmlformats.org/officeDocument/2006/relationships/hyperlink" Target="https://www.vut.cz/studenti/zav-prace/detail/125584" TargetMode="External"/><Relationship Id="rId10" Type="http://schemas.microsoft.com/office/2018/10/relationships/comments" Target="../comments/modernComment_163_399739C2.xml"/><Relationship Id="rId4" Type="http://schemas.openxmlformats.org/officeDocument/2006/relationships/hyperlink" Target="https://www.vut.cz/studenti/zav-prace/detail/125241" TargetMode="External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hyperlink" Target="https://www.vut.cz/studenti/zav-prace/detail/125242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ut.cz/studenti/zav-prace/detail/121580" TargetMode="External"/><Relationship Id="rId5" Type="http://schemas.openxmlformats.org/officeDocument/2006/relationships/hyperlink" Target="https://www.vut.cz/studenti/zav-prace/detail/129574" TargetMode="External"/><Relationship Id="rId4" Type="http://schemas.openxmlformats.org/officeDocument/2006/relationships/hyperlink" Target="https://www.vut.cz/studenti/zav-prace/detail/105649" TargetMode="External"/><Relationship Id="rId9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D48EF-ED09-41C7-97A8-70FADBD7B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5" y="2467738"/>
            <a:ext cx="8906750" cy="1601744"/>
          </a:xfrm>
        </p:spPr>
        <p:txBody>
          <a:bodyPr>
            <a:noAutofit/>
          </a:bodyPr>
          <a:lstStyle/>
          <a:p>
            <a:pPr algn="ctr"/>
            <a:r>
              <a:rPr lang="cs-CZ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Představení studijních programů</a:t>
            </a:r>
            <a:br>
              <a:rPr lang="cs-CZ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cs-CZ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na</a:t>
            </a:r>
            <a:br>
              <a:rPr lang="cs-CZ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cs-CZ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Ústavu výrobních strojů, systémů a robotiky </a:t>
            </a:r>
            <a:br>
              <a:rPr lang="cs-CZ" sz="24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endParaRPr lang="cs-CZ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00943"/>
      </p:ext>
    </p:extLst>
  </p:cSld>
  <p:clrMapOvr>
    <a:masterClrMapping/>
  </p:clrMapOvr>
  <p:transition advClick="0" advTm="15000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11560" y="1916832"/>
            <a:ext cx="4968552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Výuku zajišťuje </a:t>
            </a:r>
            <a:r>
              <a:rPr lang="cs-CZ" b="1" i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ÚVSSR</a:t>
            </a:r>
            <a:r>
              <a:rPr lang="cs-CZ" i="1" dirty="0"/>
              <a:t> a </a:t>
            </a:r>
            <a:r>
              <a:rPr lang="cs-CZ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ÚADI</a:t>
            </a:r>
            <a:r>
              <a:rPr lang="cs-CZ" i="1" dirty="0"/>
              <a:t>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Seznámíte se s problematikou stavby výrobních strojů, robotů a automobilů.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Naučíte se základy programování a řízení strojů, robotů a jejich pohonů.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Porozumíte průmyslové metrologii.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umět navrhovat hydraulické a pneumatické obvody.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Získáte obecné znalosti o konstruování strojních zařízení.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Získáte obecné znalosti o navrhování robotizovaných pracovišť.</a:t>
            </a: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467544" y="980728"/>
            <a:ext cx="8352928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300" b="1" dirty="0"/>
              <a:t>Bakalářský studijní program Strojírenství, </a:t>
            </a:r>
            <a:endParaRPr lang="cs-CZ" sz="2300" dirty="0"/>
          </a:p>
          <a:p>
            <a:r>
              <a:rPr lang="cs-CZ" sz="2800" dirty="0"/>
              <a:t>specializace</a:t>
            </a:r>
            <a:r>
              <a:rPr lang="cs-CZ" sz="2800" b="1" dirty="0"/>
              <a:t> Stavba strojů a zařízení</a:t>
            </a:r>
            <a:endParaRPr lang="cs-CZ" sz="2800" dirty="0"/>
          </a:p>
        </p:txBody>
      </p:sp>
      <p:pic>
        <p:nvPicPr>
          <p:cNvPr id="8" name="Picture 1" descr="UVSSR_color_RGB_CZ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" descr="https://scontent-frt3-1.xx.fbcdn.net/hphotos-xpf1/t31.0-8/12356817_1073251509392586_2068491032659750478_o.jpg"/>
          <p:cNvPicPr>
            <a:picLocks noChangeAspect="1"/>
          </p:cNvPicPr>
          <p:nvPr/>
        </p:nvPicPr>
        <p:blipFill rotWithShape="1">
          <a:blip r:embed="rId6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2117876"/>
            <a:ext cx="3591567" cy="343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66D2CF3-13A2-4518-AFEC-FEF71DEA8F2C}"/>
              </a:ext>
            </a:extLst>
          </p:cNvPr>
          <p:cNvSpPr txBox="1"/>
          <p:nvPr/>
        </p:nvSpPr>
        <p:spPr bwMode="auto">
          <a:xfrm>
            <a:off x="606768" y="5782513"/>
            <a:ext cx="8483516" cy="691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449263" rtl="0" eaLnBrk="1" fontAlgn="base" latinLnBrk="0" hangingPunct="1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buNone/>
              <a:tabLst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Získané znalosti si můžete u strojů a robotů výrazně prohloubit </a:t>
            </a:r>
            <a:b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 navazujícím magisterském studijním programu 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N-VSR-P</a:t>
            </a:r>
            <a:r>
              <a:rPr kumimoji="0" lang="cs-CZ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54B9E91B-8FDF-4D7A-A7CC-F25B04A0E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0"/>
          <a:stretch/>
        </p:blipFill>
        <p:spPr bwMode="auto">
          <a:xfrm>
            <a:off x="5364087" y="2087763"/>
            <a:ext cx="3591567" cy="346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3494895"/>
      </p:ext>
    </p:extLst>
  </p:cSld>
  <p:clrMapOvr>
    <a:masterClrMapping/>
  </p:clrMapOvr>
  <p:transition advClick="0" advTm="11699">
    <p:plu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11560" y="1916832"/>
            <a:ext cx="4968552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cs-CZ" sz="2400" dirty="0"/>
              <a:t>Ukázky bakalářských prací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Návrh pásové brusky</a:t>
            </a:r>
            <a:endParaRPr lang="cs-CZ" i="1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Bruska hoblovacích nožů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Konstrukční návrh mobilního akumulátorového manipulátoru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Konstrukce hydromechanického strojního svěráku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Konstrukce zrychlovací frézovací hlavy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Konstrukční návrh zavěšení technických a zavazadlových schrán autobusu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Konstrukční návrh tabletovacího lisu</a:t>
            </a:r>
            <a:endParaRPr lang="cs-CZ" i="1" dirty="0">
              <a:solidFill>
                <a:srgbClr val="002060"/>
              </a:solidFill>
            </a:endParaRP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467544" y="980728"/>
            <a:ext cx="8352928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300" b="1" dirty="0"/>
              <a:t>Bakalářský studijní program Strojírenství, </a:t>
            </a:r>
            <a:endParaRPr lang="cs-CZ" sz="2300" dirty="0"/>
          </a:p>
          <a:p>
            <a:r>
              <a:rPr lang="cs-CZ" sz="2800" dirty="0"/>
              <a:t>specializace</a:t>
            </a:r>
            <a:r>
              <a:rPr lang="cs-CZ" sz="2800" b="1" dirty="0"/>
              <a:t> Stavba strojů a zařízení</a:t>
            </a:r>
            <a:endParaRPr lang="cs-CZ" sz="2800" dirty="0"/>
          </a:p>
        </p:txBody>
      </p:sp>
      <p:pic>
        <p:nvPicPr>
          <p:cNvPr id="8" name="Picture 1" descr="UVSSR_color_RGB_CZ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9EAEA5C-BE39-42C8-A418-1677E05946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"/>
          <a:stretch/>
        </p:blipFill>
        <p:spPr>
          <a:xfrm>
            <a:off x="5580110" y="1880827"/>
            <a:ext cx="3384377" cy="19742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76ADFBF-2E21-4795-ACF8-977A0143058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855074"/>
            <a:ext cx="3384376" cy="24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3401"/>
      </p:ext>
    </p:extLst>
  </p:cSld>
  <p:clrMapOvr>
    <a:masterClrMapping/>
  </p:clrMapOvr>
  <p:transition advClick="0" advTm="11699"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876322" y="2060848"/>
            <a:ext cx="7631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Navazující 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magisterský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studijní program</a:t>
            </a:r>
          </a:p>
          <a:p>
            <a:pPr algn="ctr"/>
            <a:b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Kvalita, spolehlivost a bezpečnost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algn="ctr"/>
            <a:r>
              <a:rPr lang="pl-PL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N-KSB-P</a:t>
            </a:r>
            <a:endParaRPr lang="en-GB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04664"/>
      </p:ext>
    </p:extLst>
  </p:cSld>
  <p:clrMapOvr>
    <a:masterClrMapping/>
  </p:clrMapOvr>
  <p:transition advClick="0" advTm="15000">
    <p:plu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23528" y="1821299"/>
            <a:ext cx="4896544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Výrazný </a:t>
            </a:r>
            <a:r>
              <a:rPr lang="cs-CZ" b="1" i="1" dirty="0"/>
              <a:t>interdisciplinární charakter </a:t>
            </a:r>
            <a:br>
              <a:rPr lang="cs-CZ" i="1" dirty="0"/>
            </a:br>
            <a:r>
              <a:rPr lang="cs-CZ" i="1" dirty="0"/>
              <a:t>studia reflektující současné </a:t>
            </a:r>
            <a:br>
              <a:rPr lang="cs-CZ" i="1" dirty="0"/>
            </a:br>
            <a:r>
              <a:rPr lang="cs-CZ" b="1" i="1" dirty="0"/>
              <a:t>požadavky průmyslové praxe</a:t>
            </a:r>
            <a:r>
              <a:rPr lang="cs-CZ" i="1" dirty="0"/>
              <a:t>.</a:t>
            </a:r>
            <a:endParaRPr lang="cs-CZ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b="1" i="1" dirty="0"/>
              <a:t>Široká možnost uplatnění </a:t>
            </a:r>
            <a:r>
              <a:rPr lang="cs-CZ" i="1" dirty="0"/>
              <a:t>absolventů</a:t>
            </a:r>
            <a:br>
              <a:rPr lang="cs-CZ" i="1" dirty="0"/>
            </a:br>
            <a:r>
              <a:rPr lang="cs-CZ" i="1" dirty="0"/>
              <a:t>napříč různými odvětvími průmyslu.</a:t>
            </a:r>
            <a:endParaRPr lang="cs-CZ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Orientace v požadavcích právních </a:t>
            </a:r>
            <a:br>
              <a:rPr lang="cs-CZ" i="1" dirty="0"/>
            </a:br>
            <a:r>
              <a:rPr lang="cs-CZ" i="1" dirty="0"/>
              <a:t>předpisů a způsobech jejich plnění.</a:t>
            </a:r>
            <a:endParaRPr lang="cs-CZ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Zaměření na </a:t>
            </a:r>
            <a:r>
              <a:rPr lang="cs-CZ" b="1" i="1" dirty="0"/>
              <a:t>zabezpečení kvality </a:t>
            </a:r>
            <a:br>
              <a:rPr lang="cs-CZ" i="1" dirty="0"/>
            </a:br>
            <a:r>
              <a:rPr lang="cs-CZ" i="1" dirty="0"/>
              <a:t>vývoje a výroby produktů.</a:t>
            </a:r>
            <a:endParaRPr lang="cs-CZ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Zaměření na analýzu rizik a zajištění spolehlivosti výroby (</a:t>
            </a:r>
            <a:r>
              <a:rPr lang="cs-CZ" b="1" i="1" dirty="0"/>
              <a:t>provozuschopnost</a:t>
            </a:r>
            <a:r>
              <a:rPr lang="cs-CZ" i="1" dirty="0"/>
              <a:t>).</a:t>
            </a:r>
            <a:endParaRPr lang="cs-CZ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Zaměření na posuzování a </a:t>
            </a:r>
            <a:r>
              <a:rPr lang="cs-CZ" b="1" i="1" dirty="0"/>
              <a:t>zajišťování </a:t>
            </a:r>
            <a:br>
              <a:rPr lang="cs-CZ" b="1" i="1" dirty="0"/>
            </a:br>
            <a:r>
              <a:rPr lang="cs-CZ" b="1" i="1" dirty="0"/>
              <a:t>bezpečnosti</a:t>
            </a:r>
            <a:r>
              <a:rPr lang="cs-CZ" i="1" dirty="0"/>
              <a:t> výrobků, stavu pracoviště</a:t>
            </a:r>
            <a:br>
              <a:rPr lang="cs-CZ" i="1" dirty="0"/>
            </a:br>
            <a:r>
              <a:rPr lang="cs-CZ" i="1" dirty="0"/>
              <a:t>a pracovních postupů.</a:t>
            </a:r>
            <a:endParaRPr lang="cs-CZ" dirty="0"/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cs-CZ" sz="2800" b="1" dirty="0"/>
              <a:t>Kvalita, spolehlivost a bezpečnost</a:t>
            </a:r>
            <a:endParaRPr lang="cs-CZ" sz="2800" dirty="0"/>
          </a:p>
        </p:txBody>
      </p:sp>
      <p:pic>
        <p:nvPicPr>
          <p:cNvPr id="9" name="Picture 1" descr="UVSSR_color_RGB_C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0CF12BC-147D-4367-A7B7-8D6F59B970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3551"/>
              </p:ext>
            </p:extLst>
          </p:nvPr>
        </p:nvGraphicFramePr>
        <p:xfrm>
          <a:off x="4932040" y="2902721"/>
          <a:ext cx="4320480" cy="3477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861B35C5-F646-4E1A-8DC6-4D3B689A1784}"/>
              </a:ext>
            </a:extLst>
          </p:cNvPr>
          <p:cNvSpPr txBox="1"/>
          <p:nvPr/>
        </p:nvSpPr>
        <p:spPr bwMode="auto">
          <a:xfrm rot="17824929">
            <a:off x="3774865" y="4440037"/>
            <a:ext cx="3672408" cy="4527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49263" rtl="0" eaLnBrk="1" fontAlgn="base" latinLnBrk="0" hangingPunct="1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buNone/>
              <a:tabLst/>
            </a:pPr>
            <a:r>
              <a:rPr kumimoji="0" lang="cs-CZ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konkurenceschopnost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231CCDFE-7E99-4C78-AAFA-E9E1A57649EA}"/>
              </a:ext>
            </a:extLst>
          </p:cNvPr>
          <p:cNvSpPr/>
          <p:nvPr/>
        </p:nvSpPr>
        <p:spPr bwMode="auto">
          <a:xfrm>
            <a:off x="5640477" y="2015900"/>
            <a:ext cx="2016224" cy="770337"/>
          </a:xfrm>
          <a:prstGeom prst="round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Úspěšná</a:t>
            </a:r>
            <a:b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s-CZ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firma</a:t>
            </a:r>
          </a:p>
        </p:txBody>
      </p:sp>
    </p:spTree>
    <p:extLst>
      <p:ext uri="{BB962C8B-B14F-4D97-AF65-F5344CB8AC3E}">
        <p14:creationId xmlns:p14="http://schemas.microsoft.com/office/powerpoint/2010/main" val="2347858376"/>
      </p:ext>
    </p:extLst>
  </p:cSld>
  <p:clrMapOvr>
    <a:masterClrMapping/>
  </p:clrMapOvr>
  <p:transition advClick="0" advTm="11391">
    <p:plu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23528" y="1821299"/>
            <a:ext cx="446449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Pochopíte podstatu řízení firem </a:t>
            </a:r>
            <a:br>
              <a:rPr lang="cs-CZ" i="1" dirty="0"/>
            </a:br>
            <a:r>
              <a:rPr lang="cs-CZ" i="1" dirty="0"/>
              <a:t>z různých pohledů managementu.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znát požadavky právních předpisů EU a povinnosti výrobců.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procesy uvádění výrobků </a:t>
            </a:r>
            <a:br>
              <a:rPr lang="cs-CZ" i="1" dirty="0"/>
            </a:br>
            <a:r>
              <a:rPr lang="cs-CZ" i="1" dirty="0"/>
              <a:t>na trh a do provozu.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Získáte znalosti o integrovaných systémech managementu firem.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mít přehled o zkušebnictví.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se orientovat ve stavbě výrobních strojů a výrobních systémů.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realizovat audity kvality </a:t>
            </a:r>
            <a:br>
              <a:rPr lang="cs-CZ" i="1" dirty="0"/>
            </a:br>
            <a:r>
              <a:rPr lang="cs-CZ" i="1" dirty="0"/>
              <a:t>a posuzovat plnění požadavků norem.</a:t>
            </a: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cs-CZ" sz="2800" b="1" dirty="0"/>
              <a:t>Kvalita, spolehlivost a bezpečnost</a:t>
            </a:r>
            <a:endParaRPr lang="cs-CZ" sz="2800" dirty="0"/>
          </a:p>
        </p:txBody>
      </p:sp>
      <p:pic>
        <p:nvPicPr>
          <p:cNvPr id="9" name="Picture 1" descr="UVSSR_color_RGB_C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37FDE4EE-2988-4EB9-9FEE-BF76F3A145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02800"/>
              </p:ext>
            </p:extLst>
          </p:nvPr>
        </p:nvGraphicFramePr>
        <p:xfrm>
          <a:off x="6389534" y="1903654"/>
          <a:ext cx="2754466" cy="2489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5">
            <a:extLst>
              <a:ext uri="{FF2B5EF4-FFF2-40B4-BE49-F238E27FC236}">
                <a16:creationId xmlns:a16="http://schemas.microsoft.com/office/drawing/2014/main" id="{4427706A-8B81-405B-80F2-A2B47850A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618205"/>
            <a:ext cx="3150503" cy="164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1B515C3-268E-4B23-B865-A0DC48552390}"/>
              </a:ext>
            </a:extLst>
          </p:cNvPr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106" y="1903654"/>
            <a:ext cx="1944216" cy="24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28403"/>
      </p:ext>
    </p:extLst>
  </p:cSld>
  <p:clrMapOvr>
    <a:masterClrMapping/>
  </p:clrMapOvr>
  <p:transition advClick="0" advTm="11391">
    <p:plu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23528" y="1821299"/>
            <a:ext cx="4464496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praktickou metrologii </a:t>
            </a:r>
            <a:br>
              <a:rPr lang="cs-CZ" i="1" dirty="0"/>
            </a:br>
            <a:r>
              <a:rPr lang="cs-CZ" i="1" dirty="0"/>
              <a:t>a budete umět správně připravit měření.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Pochopíte úskalí počítačových měřících systémů a budete umět správně měřit.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se orientovat v senzorice řídicích a měřících obvodů.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umět aplikovat statistické metody a správně vyhodnotit naměřená data.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principy statistického </a:t>
            </a:r>
            <a:br>
              <a:rPr lang="cs-CZ" i="1" dirty="0"/>
            </a:br>
            <a:r>
              <a:rPr lang="cs-CZ" i="1" dirty="0"/>
              <a:t>řízení výroby.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umět analyzovat příčiny poruch.</a:t>
            </a: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cs-CZ" sz="2800" b="1" dirty="0"/>
              <a:t>Kvalita, spolehlivost a bezpečnost</a:t>
            </a:r>
            <a:endParaRPr lang="cs-CZ" sz="2800" dirty="0"/>
          </a:p>
        </p:txBody>
      </p:sp>
      <p:pic>
        <p:nvPicPr>
          <p:cNvPr id="9" name="Picture 1" descr="UVSSR_color_RGB_C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FA76090-634A-410F-AEE8-33F326207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255" y="2060848"/>
            <a:ext cx="4464496" cy="38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73264"/>
      </p:ext>
    </p:extLst>
  </p:cSld>
  <p:clrMapOvr>
    <a:masterClrMapping/>
  </p:clrMapOvr>
  <p:transition advClick="0" advTm="11391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23528" y="1821299"/>
            <a:ext cx="4464496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Dokážete identifikovat nebezpečí a posuzovat rizika.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Dokážete navrhovat opatření pro snížení rizik.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aplikovat pokročilé metody managementu rizik a bezpečnostních analýz.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Uvědomíte si význam údržby pro zajištění spolehlivosti výroby.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Dokážete posoudit funkční bezpečnost výrobků a procesů.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perfektně diagnostikovat technické systémy (stroje a soustavy).</a:t>
            </a: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cs-CZ" sz="2800" b="1" dirty="0"/>
              <a:t>Kvalita, spolehlivost a bezpečnost</a:t>
            </a:r>
            <a:endParaRPr lang="cs-CZ" sz="2800" dirty="0"/>
          </a:p>
        </p:txBody>
      </p:sp>
      <p:pic>
        <p:nvPicPr>
          <p:cNvPr id="9" name="Picture 1" descr="UVSSR_color_RGB_C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9" descr="F:\DOKUMENTY_D\Akreditace VUT\Obor KSB\IR000273.jpg">
            <a:extLst>
              <a:ext uri="{FF2B5EF4-FFF2-40B4-BE49-F238E27FC236}">
                <a16:creationId xmlns:a16="http://schemas.microsoft.com/office/drawing/2014/main" id="{D025DF75-3B47-4C63-88F6-31C7C6DFD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945157"/>
            <a:ext cx="3306082" cy="247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B7EE7F-4CE2-4BBF-A9C8-2DC3471D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742501"/>
            <a:ext cx="3745922" cy="215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7822601"/>
      </p:ext>
    </p:extLst>
  </p:cSld>
  <p:clrMapOvr>
    <a:masterClrMapping/>
  </p:clrMapOvr>
  <p:transition advClick="0" advTm="11391"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cs-CZ" sz="2800" b="1" dirty="0"/>
              <a:t>Kvalita, spolehlivost a bezpečnost</a:t>
            </a:r>
            <a:endParaRPr lang="cs-CZ" sz="2800" dirty="0"/>
          </a:p>
        </p:txBody>
      </p:sp>
      <p:pic>
        <p:nvPicPr>
          <p:cNvPr id="9" name="Picture 1" descr="UVSSR_color_RGB_C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7CB47AB6-2FE9-4DCC-848E-B0ECA9717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916832"/>
            <a:ext cx="4968552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cs-CZ" sz="2400" dirty="0"/>
              <a:t>Ukázky diplomových prací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Posouzeni spolehlivosti procesu výroby průmyslových bezpečnostních přileb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Analýza rizik a bezpečnosti u optické kontrolní stanice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 err="1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Multiparametrická</a:t>
            </a:r>
            <a: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diagnostika vysokootáčkového stroje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Kontrola kvality vstřikovaných plastů </a:t>
            </a:r>
            <a:br>
              <a:rPr lang="cs-CZ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cs-CZ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pomocí rentgenové počítačové tomografie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Způsobilost měření karoserie na In-line 3D měřícím zařízení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Audit bezpečnosti ve slévárně</a:t>
            </a:r>
            <a:endParaRPr lang="cs-CZ" i="1" dirty="0">
              <a:solidFill>
                <a:srgbClr val="00206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7D6DCB9-CCDC-4559-BB86-3D426CF777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592" y="2060476"/>
            <a:ext cx="3707904" cy="27370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124804-CAC5-4EBE-9349-F0EF328FBF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629" y="4941168"/>
            <a:ext cx="3707904" cy="13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19904"/>
      </p:ext>
    </p:extLst>
  </p:cSld>
  <p:clrMapOvr>
    <a:masterClrMapping/>
  </p:clrMapOvr>
  <p:transition advClick="0" advTm="11391"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876322" y="2060848"/>
            <a:ext cx="7631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Navazující 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magisterský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studijní program</a:t>
            </a:r>
          </a:p>
          <a:p>
            <a:pPr algn="ctr"/>
            <a:b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Výrobní stroje, systémy a roboty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algn="ctr"/>
            <a:r>
              <a:rPr lang="pl-PL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N-VSR-P</a:t>
            </a:r>
            <a:endParaRPr lang="en-GB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12770"/>
      </p:ext>
    </p:extLst>
  </p:cSld>
  <p:clrMapOvr>
    <a:masterClrMapping/>
  </p:clrMapOvr>
  <p:transition advClick="0" advTm="15000"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obsah 3">
            <a:extLst>
              <a:ext uri="{FF2B5EF4-FFF2-40B4-BE49-F238E27FC236}">
                <a16:creationId xmlns:a16="http://schemas.microsoft.com/office/drawing/2014/main" id="{7ED6ED14-6AC0-4196-9C5F-41C33DF05A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1364194"/>
              </p:ext>
            </p:extLst>
          </p:nvPr>
        </p:nvGraphicFramePr>
        <p:xfrm>
          <a:off x="3851920" y="1679056"/>
          <a:ext cx="5646436" cy="4748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EEC15D-EF64-48A4-B250-7D36D52A3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pl-PL" sz="2800" b="1" dirty="0"/>
              <a:t>Výrobní stroje, systémy a roboty</a:t>
            </a:r>
            <a:endParaRPr lang="cs-CZ" sz="2800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338E219-B8A6-4D21-9CBE-7C4FF720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21299"/>
            <a:ext cx="4896544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b="1" i="1" dirty="0"/>
              <a:t>Multioborový charakter </a:t>
            </a:r>
            <a:br>
              <a:rPr lang="cs-CZ" i="1" dirty="0"/>
            </a:br>
            <a:r>
              <a:rPr lang="cs-CZ" i="1" dirty="0"/>
              <a:t>studia reflektující aktuální </a:t>
            </a:r>
            <a:br>
              <a:rPr lang="cs-CZ" i="1" dirty="0"/>
            </a:br>
            <a:r>
              <a:rPr lang="cs-CZ" b="1" i="1" dirty="0"/>
              <a:t>požadavky průmyslové praxe</a:t>
            </a:r>
            <a:r>
              <a:rPr lang="cs-CZ" i="1" dirty="0"/>
              <a:t>.</a:t>
            </a:r>
            <a:endParaRPr lang="cs-CZ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b="1" i="1" dirty="0"/>
              <a:t>Široká možnost uplatnění </a:t>
            </a:r>
            <a:r>
              <a:rPr lang="cs-CZ" i="1" dirty="0"/>
              <a:t>absolventů</a:t>
            </a:r>
            <a:br>
              <a:rPr lang="cs-CZ" i="1" dirty="0"/>
            </a:br>
            <a:r>
              <a:rPr lang="cs-CZ" i="1" dirty="0"/>
              <a:t>napříč různými strojírenskými firmami.</a:t>
            </a:r>
            <a:endParaRPr lang="cs-CZ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Výuka zaměřená na </a:t>
            </a:r>
            <a:r>
              <a:rPr lang="cs-CZ" b="1" i="1" dirty="0"/>
              <a:t>aktuální trendy</a:t>
            </a:r>
            <a:br>
              <a:rPr lang="cs-CZ" i="1" dirty="0"/>
            </a:br>
            <a:r>
              <a:rPr lang="cs-CZ" i="1" dirty="0"/>
              <a:t>v průmyslovém světe.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b="1" i="1" dirty="0"/>
              <a:t>Přednášky zahraničních kapacit</a:t>
            </a:r>
            <a:r>
              <a:rPr lang="cs-CZ" i="1" dirty="0"/>
              <a:t>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i="1" dirty="0"/>
              <a:t>Pravidelné </a:t>
            </a:r>
            <a:r>
              <a:rPr lang="pt-BR" b="1" i="1" dirty="0"/>
              <a:t>exkurze</a:t>
            </a:r>
            <a:r>
              <a:rPr lang="pt-BR" i="1" dirty="0"/>
              <a:t> do reálných provozů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b="1" i="1" dirty="0"/>
              <a:t>Spolupráce s průmyslem </a:t>
            </a:r>
            <a:r>
              <a:rPr lang="cs-CZ" i="1" dirty="0"/>
              <a:t>ve formě diplomových a bakalářských prací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Možnost získat průmyslem žádané</a:t>
            </a:r>
            <a:br>
              <a:rPr lang="cs-CZ" i="1" dirty="0"/>
            </a:br>
            <a:r>
              <a:rPr lang="cs-CZ" b="1" i="1" dirty="0"/>
              <a:t>osvědčení o elektrotechnické kvalifikaci </a:t>
            </a:r>
            <a:br>
              <a:rPr lang="cs-CZ" i="1" dirty="0"/>
            </a:br>
            <a:r>
              <a:rPr lang="cs-CZ" i="1" dirty="0"/>
              <a:t>(dle </a:t>
            </a:r>
            <a:r>
              <a:rPr lang="cs-CZ" i="1" dirty="0" err="1"/>
              <a:t>vyhl</a:t>
            </a:r>
            <a:r>
              <a:rPr lang="cs-CZ" i="1" dirty="0"/>
              <a:t> 50/78 Sb.)</a:t>
            </a:r>
          </a:p>
        </p:txBody>
      </p:sp>
    </p:spTree>
    <p:extLst>
      <p:ext uri="{BB962C8B-B14F-4D97-AF65-F5344CB8AC3E}">
        <p14:creationId xmlns:p14="http://schemas.microsoft.com/office/powerpoint/2010/main" val="2819016438"/>
      </p:ext>
    </p:extLst>
  </p:cSld>
  <p:clrMapOvr>
    <a:masterClrMapping/>
  </p:clrMapOvr>
  <p:transition advClick="0" advTm="15000"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28161" y="246725"/>
            <a:ext cx="4105757" cy="647700"/>
          </a:xfrm>
        </p:spPr>
        <p:txBody>
          <a:bodyPr/>
          <a:lstStyle/>
          <a:p>
            <a:pPr algn="ctr"/>
            <a:r>
              <a:rPr lang="cs-CZ" sz="2600" dirty="0"/>
              <a:t>Výběr ze studijních programů: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5" y="1484784"/>
            <a:ext cx="3649770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600" dirty="0"/>
              <a:t>Do výuky garantované naším ústavem implementujeme jak aktuální stav vědy a techniky , tak i poznatky získané v rámci bohaté spolupráce s průmyslovou praxí. 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/>
              <a:t>Mezinárodně srovnatelná úroveň výuky umožnila na našem ústavu akreditovat program s dvojitým diplomem </a:t>
            </a:r>
            <a:r>
              <a:rPr lang="cs-CZ" sz="1600" b="1" dirty="0"/>
              <a:t>Výrobní systémy</a:t>
            </a:r>
            <a:r>
              <a:rPr lang="cs-CZ" sz="1600" dirty="0"/>
              <a:t>.</a:t>
            </a:r>
          </a:p>
          <a:p>
            <a:pPr algn="just"/>
            <a:endParaRPr lang="cs-CZ" sz="1600" dirty="0"/>
          </a:p>
          <a:p>
            <a:pPr algn="just"/>
            <a:endParaRPr lang="cs-CZ" sz="900" dirty="0">
              <a:latin typeface="Open Sans" panose="020B0606030504020204"/>
            </a:endParaRPr>
          </a:p>
          <a:p>
            <a:pPr algn="just"/>
            <a:r>
              <a:rPr lang="cs-CZ" sz="2000" dirty="0">
                <a:solidFill>
                  <a:srgbClr val="FF0000"/>
                </a:solidFill>
              </a:rPr>
              <a:t>Máme</a:t>
            </a:r>
            <a:r>
              <a:rPr lang="cs-CZ" sz="2000" b="1" dirty="0">
                <a:solidFill>
                  <a:srgbClr val="FF0000"/>
                </a:solidFill>
              </a:rPr>
              <a:t> 2</a:t>
            </a:r>
            <a:r>
              <a:rPr lang="en-US" sz="2000" b="1" dirty="0">
                <a:solidFill>
                  <a:srgbClr val="FF0000"/>
                </a:solidFill>
              </a:rPr>
              <a:t>77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studentů</a:t>
            </a:r>
            <a:endParaRPr lang="en-US" sz="2000" dirty="0">
              <a:solidFill>
                <a:srgbClr val="FF0000"/>
              </a:solidFill>
            </a:endParaRPr>
          </a:p>
          <a:p>
            <a:pPr algn="just"/>
            <a:r>
              <a:rPr lang="en-US" sz="1600" b="1" dirty="0"/>
              <a:t>191</a:t>
            </a:r>
            <a:r>
              <a:rPr lang="cs-CZ" sz="1600" dirty="0"/>
              <a:t> v prezenční formě studia</a:t>
            </a:r>
          </a:p>
          <a:p>
            <a:pPr algn="just"/>
            <a:r>
              <a:rPr lang="cs-CZ" sz="1600" dirty="0"/>
              <a:t>  </a:t>
            </a:r>
            <a:r>
              <a:rPr lang="en-US" sz="1600" b="1" dirty="0"/>
              <a:t>86</a:t>
            </a:r>
            <a:r>
              <a:rPr lang="cs-CZ" sz="1600" dirty="0"/>
              <a:t> v kombinované formě studia</a:t>
            </a:r>
          </a:p>
          <a:p>
            <a:pPr algn="just"/>
            <a:endParaRPr lang="cs-CZ" sz="1600" dirty="0"/>
          </a:p>
        </p:txBody>
      </p:sp>
      <p:sp>
        <p:nvSpPr>
          <p:cNvPr id="8" name="Pětiúhelník 4"/>
          <p:cNvSpPr/>
          <p:nvPr/>
        </p:nvSpPr>
        <p:spPr>
          <a:xfrm>
            <a:off x="4286627" y="1129722"/>
            <a:ext cx="4775460" cy="647700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8000" tIns="360000" rIns="108000" bIns="360000" numCol="1" spcCol="1270" anchor="ctr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cs-C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Bakalářský program Strojírenství </a:t>
            </a:r>
            <a:br>
              <a:rPr lang="cs-C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cs-CZ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B-STR-P</a:t>
            </a:r>
            <a:r>
              <a:rPr lang="cs-C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ětiúhelník 4"/>
          <p:cNvSpPr/>
          <p:nvPr/>
        </p:nvSpPr>
        <p:spPr>
          <a:xfrm>
            <a:off x="4285063" y="1905129"/>
            <a:ext cx="4763688" cy="430762"/>
          </a:xfrm>
          <a:prstGeom prst="rect">
            <a:avLst/>
          </a:prstGeom>
          <a:solidFill>
            <a:srgbClr val="004F71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>
              <a:spcBef>
                <a:spcPct val="0"/>
              </a:spcBef>
              <a:tabLst>
                <a:tab pos="3673475" algn="r"/>
              </a:tabLst>
              <a:defRPr/>
            </a:pPr>
            <a:r>
              <a:rPr lang="cs-CZ" sz="16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Kvalita, spolehlivost a bezpečnost</a:t>
            </a:r>
            <a:endParaRPr lang="en-US" sz="16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Pětiúhelník 4"/>
          <p:cNvSpPr/>
          <p:nvPr/>
        </p:nvSpPr>
        <p:spPr>
          <a:xfrm>
            <a:off x="4286627" y="3031462"/>
            <a:ext cx="4775460" cy="430761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cs-C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Navazující magisterské programy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Pětiúhelník 4"/>
          <p:cNvSpPr/>
          <p:nvPr/>
        </p:nvSpPr>
        <p:spPr>
          <a:xfrm>
            <a:off x="4283968" y="3572646"/>
            <a:ext cx="4778119" cy="490513"/>
          </a:xfrm>
          <a:prstGeom prst="rect">
            <a:avLst/>
          </a:prstGeom>
          <a:solidFill>
            <a:srgbClr val="004F71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>
              <a:spcBef>
                <a:spcPct val="0"/>
              </a:spcBef>
              <a:tabLst>
                <a:tab pos="3673475" algn="r"/>
              </a:tabLst>
              <a:defRPr/>
            </a:pPr>
            <a:r>
              <a:rPr lang="cs-CZ" sz="1600" b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Výrobní systémy</a:t>
            </a:r>
            <a:r>
              <a:rPr lang="cs-CZ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ětiúhelník 4"/>
          <p:cNvSpPr/>
          <p:nvPr/>
        </p:nvSpPr>
        <p:spPr>
          <a:xfrm>
            <a:off x="4283968" y="4119230"/>
            <a:ext cx="4778119" cy="490513"/>
          </a:xfrm>
          <a:prstGeom prst="rect">
            <a:avLst/>
          </a:prstGeom>
          <a:solidFill>
            <a:srgbClr val="004F71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>
              <a:spcBef>
                <a:spcPct val="0"/>
              </a:spcBef>
              <a:tabLst>
                <a:tab pos="3673475" algn="r"/>
              </a:tabLst>
              <a:defRPr/>
            </a:pPr>
            <a:r>
              <a:rPr lang="cs-CZ" sz="1600" b="1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Výrobní stroje, systémy a roboty</a:t>
            </a:r>
            <a:r>
              <a:rPr lang="cs-CZ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endParaRPr lang="en-US" sz="1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Pětiúhelník 4"/>
          <p:cNvSpPr/>
          <p:nvPr/>
        </p:nvSpPr>
        <p:spPr>
          <a:xfrm>
            <a:off x="4283968" y="4695294"/>
            <a:ext cx="4778119" cy="490513"/>
          </a:xfrm>
          <a:prstGeom prst="rect">
            <a:avLst/>
          </a:prstGeom>
          <a:solidFill>
            <a:srgbClr val="004F71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>
              <a:spcBef>
                <a:spcPct val="0"/>
              </a:spcBef>
              <a:tabLst>
                <a:tab pos="3673475" algn="r"/>
              </a:tabLst>
              <a:defRPr/>
            </a:pPr>
            <a:r>
              <a:rPr lang="cs-CZ" sz="1600" b="1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Kvalita, spolehlivost a bezpečnost</a:t>
            </a:r>
            <a:r>
              <a:rPr lang="cs-CZ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endParaRPr lang="en-US" sz="16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ětiúhelník 4"/>
          <p:cNvSpPr/>
          <p:nvPr/>
        </p:nvSpPr>
        <p:spPr>
          <a:xfrm>
            <a:off x="4286627" y="5343366"/>
            <a:ext cx="4775460" cy="430761"/>
          </a:xfrm>
          <a:prstGeom prst="rect">
            <a:avLst/>
          </a:prstGeom>
          <a:solidFill>
            <a:srgbClr val="004F7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cs-C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Obor doktorského studia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Pětiúhelník 4"/>
          <p:cNvSpPr/>
          <p:nvPr/>
        </p:nvSpPr>
        <p:spPr>
          <a:xfrm>
            <a:off x="4283968" y="5890815"/>
            <a:ext cx="4778119" cy="490513"/>
          </a:xfrm>
          <a:prstGeom prst="rect">
            <a:avLst/>
          </a:prstGeom>
          <a:solidFill>
            <a:srgbClr val="004F71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>
              <a:spcBef>
                <a:spcPct val="0"/>
              </a:spcBef>
              <a:tabLst>
                <a:tab pos="3673475" algn="r"/>
              </a:tabLst>
              <a:defRPr/>
            </a:pPr>
            <a:r>
              <a:rPr lang="cs-CZ" sz="1600" b="1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Stroje a zařízení</a:t>
            </a:r>
            <a:r>
              <a:rPr lang="cs-CZ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2" descr="Výsledek obrázku pro státní vlajky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4535" y="3662709"/>
            <a:ext cx="549721" cy="30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navesnici.cz/wp-content/uploads/2013/11/127039_14883_vlajka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331" y="3660911"/>
            <a:ext cx="494340" cy="30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ětiúhelník 4">
            <a:extLst>
              <a:ext uri="{FF2B5EF4-FFF2-40B4-BE49-F238E27FC236}">
                <a16:creationId xmlns:a16="http://schemas.microsoft.com/office/drawing/2014/main" id="{6B04C560-B451-4B11-8DF2-19D5A5AA544E}"/>
              </a:ext>
            </a:extLst>
          </p:cNvPr>
          <p:cNvSpPr/>
          <p:nvPr/>
        </p:nvSpPr>
        <p:spPr>
          <a:xfrm>
            <a:off x="4285063" y="2392324"/>
            <a:ext cx="4763688" cy="430762"/>
          </a:xfrm>
          <a:prstGeom prst="rect">
            <a:avLst/>
          </a:prstGeom>
          <a:solidFill>
            <a:srgbClr val="004F71">
              <a:alpha val="5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60000" tIns="360000" rIns="360000" bIns="360000" numCol="1" spcCol="1270" anchor="ctr" anchorCtr="0">
            <a:noAutofit/>
          </a:bodyPr>
          <a:lstStyle/>
          <a:p>
            <a:pPr lvl="0">
              <a:spcBef>
                <a:spcPct val="0"/>
              </a:spcBef>
              <a:tabLst>
                <a:tab pos="3673475" algn="r"/>
              </a:tabLst>
              <a:defRPr/>
            </a:pPr>
            <a:r>
              <a:rPr lang="cs-CZ" sz="1600" b="1" dirty="0">
                <a:solidFill>
                  <a:srgbClr val="00206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Stavba strojů a zařízení</a:t>
            </a:r>
            <a:r>
              <a:rPr lang="cs-CZ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endPara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88373"/>
      </p:ext>
    </p:extLst>
  </p:cSld>
  <p:clrMapOvr>
    <a:masterClrMapping/>
  </p:clrMapOvr>
  <p:transition advClick="0" advTm="15000">
    <p:plu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4EEC15D-EF64-48A4-B250-7D36D52A3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pl-PL" sz="2800" b="1" dirty="0"/>
              <a:t>Výrobní stroje, systémy a roboty</a:t>
            </a:r>
            <a:endParaRPr lang="cs-CZ" sz="2800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338E219-B8A6-4D21-9CBE-7C4FF720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21299"/>
            <a:ext cx="4896544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</a:t>
            </a:r>
            <a:r>
              <a:rPr lang="cs-CZ" b="1" i="1" dirty="0"/>
              <a:t>konstrukci</a:t>
            </a:r>
            <a:r>
              <a:rPr lang="cs-CZ" i="1" dirty="0"/>
              <a:t> výrobních strojů.</a:t>
            </a:r>
            <a:endParaRPr lang="cs-CZ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umět navrhovat </a:t>
            </a:r>
            <a:r>
              <a:rPr lang="cs-CZ" b="1" i="1" dirty="0"/>
              <a:t>robotizované výrobní systémy</a:t>
            </a:r>
            <a:r>
              <a:rPr lang="cs-CZ" i="1" dirty="0"/>
              <a:t>.</a:t>
            </a:r>
            <a:endParaRPr lang="cs-CZ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</a:t>
            </a:r>
            <a:r>
              <a:rPr lang="cs-CZ" b="1" i="1" dirty="0"/>
              <a:t>programovat</a:t>
            </a:r>
            <a:r>
              <a:rPr lang="cs-CZ" i="1" dirty="0"/>
              <a:t> stroje </a:t>
            </a:r>
            <a:br>
              <a:rPr lang="cs-CZ" i="1" dirty="0"/>
            </a:br>
            <a:r>
              <a:rPr lang="cs-CZ" i="1" dirty="0"/>
              <a:t>a budete rozumět jejich provozu.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</a:t>
            </a:r>
            <a:r>
              <a:rPr lang="cs-CZ" b="1" i="1" dirty="0"/>
              <a:t>navrhovat</a:t>
            </a:r>
            <a:r>
              <a:rPr lang="cs-CZ" i="1" dirty="0"/>
              <a:t> elektrické, pneumatické i hydraulické </a:t>
            </a:r>
            <a:br>
              <a:rPr lang="cs-CZ" i="1" dirty="0"/>
            </a:br>
            <a:r>
              <a:rPr lang="cs-CZ" b="1" i="1" dirty="0"/>
              <a:t>řídicí a ovládací obvody</a:t>
            </a:r>
            <a:r>
              <a:rPr lang="cs-CZ" i="1" dirty="0"/>
              <a:t>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umět používat různé</a:t>
            </a:r>
            <a:br>
              <a:rPr lang="cs-CZ" i="1" dirty="0"/>
            </a:br>
            <a:r>
              <a:rPr lang="cs-CZ" b="1" i="1" dirty="0"/>
              <a:t>výpočetní metody a simulace</a:t>
            </a:r>
            <a:r>
              <a:rPr lang="cs-CZ" i="1" dirty="0"/>
              <a:t>.</a:t>
            </a:r>
            <a:endParaRPr lang="pt-BR" i="1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Seznámíte se s </a:t>
            </a:r>
            <a:r>
              <a:rPr lang="cs-CZ" b="1" i="1" dirty="0"/>
              <a:t>virtuální i rozšířenou realitou.</a:t>
            </a:r>
            <a:endParaRPr lang="cs-CZ" i="1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</a:t>
            </a:r>
            <a:r>
              <a:rPr lang="cs-CZ" b="1" i="1" dirty="0"/>
              <a:t>virtuální oživení </a:t>
            </a:r>
            <a:r>
              <a:rPr lang="cs-CZ" i="1" dirty="0"/>
              <a:t>strojů i robotů.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6FADAF9-2576-42C4-9735-4AF61134E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475" y="2426322"/>
            <a:ext cx="2736304" cy="2154806"/>
          </a:xfrm>
          <a:prstGeom prst="rect">
            <a:avLst/>
          </a:prstGeom>
        </p:spPr>
      </p:pic>
      <p:pic>
        <p:nvPicPr>
          <p:cNvPr id="10" name="Zástupný symbol pro obsah 3">
            <a:extLst>
              <a:ext uri="{FF2B5EF4-FFF2-40B4-BE49-F238E27FC236}">
                <a16:creationId xmlns:a16="http://schemas.microsoft.com/office/drawing/2014/main" id="{AE824FED-561E-4E17-B76F-C95EB56DB21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74894" y="4112813"/>
            <a:ext cx="1764155" cy="275904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8FA7D8-DBD4-4EFB-AD59-79B418026D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836712"/>
            <a:ext cx="2736304" cy="154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8004"/>
      </p:ext>
    </p:extLst>
  </p:cSld>
  <p:clrMapOvr>
    <a:masterClrMapping/>
  </p:clrMapOvr>
  <p:transition advClick="0" advTm="15000">
    <p:plu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4EEC15D-EF64-48A4-B250-7D36D52A3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pl-PL" sz="2800" b="1" dirty="0"/>
              <a:t>Výrobní stroje, systémy a roboty</a:t>
            </a:r>
            <a:endParaRPr lang="cs-CZ" sz="2800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338E219-B8A6-4D21-9CBE-7C4FF720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21299"/>
            <a:ext cx="4896544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Pochopíte podstatu </a:t>
            </a:r>
            <a:r>
              <a:rPr lang="cs-CZ" b="1" i="1" dirty="0"/>
              <a:t>inteligentních výrobních systémů</a:t>
            </a:r>
            <a:r>
              <a:rPr lang="cs-CZ" i="1" dirty="0"/>
              <a:t>.</a:t>
            </a:r>
            <a:endParaRPr lang="cs-CZ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Zvládnete </a:t>
            </a:r>
            <a:r>
              <a:rPr lang="cs-CZ" b="1" i="1" dirty="0"/>
              <a:t>počítačovou podporu výroby </a:t>
            </a:r>
            <a:br>
              <a:rPr lang="cs-CZ" i="1" dirty="0"/>
            </a:br>
            <a:r>
              <a:rPr lang="cs-CZ" i="1" dirty="0"/>
              <a:t>i provoz a údržbu strojů.</a:t>
            </a:r>
            <a:endParaRPr lang="cs-CZ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Dokážete </a:t>
            </a:r>
            <a:r>
              <a:rPr lang="cs-CZ" b="1" i="1" dirty="0"/>
              <a:t>navrhovat senzoriku </a:t>
            </a:r>
            <a:r>
              <a:rPr lang="cs-CZ" i="1" dirty="0"/>
              <a:t>řídicích a měřících obvodů.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Budete umět </a:t>
            </a:r>
            <a:r>
              <a:rPr lang="cs-CZ" b="1" i="1" dirty="0"/>
              <a:t>dimenzovat elektrické servopohony</a:t>
            </a:r>
            <a:r>
              <a:rPr lang="cs-CZ" i="1" dirty="0"/>
              <a:t> i rozumět elektrotechnickým obvodům strojů.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Vyznáte se v </a:t>
            </a:r>
            <a:r>
              <a:rPr lang="cs-CZ" b="1" i="1" dirty="0"/>
              <a:t>informačních systémech </a:t>
            </a:r>
            <a:br>
              <a:rPr lang="cs-CZ" i="1" dirty="0"/>
            </a:br>
            <a:r>
              <a:rPr lang="cs-CZ" i="1" dirty="0"/>
              <a:t>a </a:t>
            </a:r>
            <a:r>
              <a:rPr lang="cs-CZ" b="1" i="1" dirty="0"/>
              <a:t>počítačových sítích</a:t>
            </a:r>
            <a:r>
              <a:rPr lang="cs-CZ" i="1" dirty="0"/>
              <a:t>.</a:t>
            </a:r>
            <a:endParaRPr lang="pt-BR" i="1" dirty="0"/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Dokážete </a:t>
            </a:r>
            <a:r>
              <a:rPr lang="cs-CZ" b="1" i="1" dirty="0"/>
              <a:t>navrhovat a programovat robotická pracoviště.</a:t>
            </a:r>
            <a:endParaRPr lang="cs-CZ" i="1" dirty="0"/>
          </a:p>
        </p:txBody>
      </p:sp>
      <p:pic>
        <p:nvPicPr>
          <p:cNvPr id="7" name="Obrázek 6" descr="Obsah obrázku budova, stůl, místnost, počítač&#10;&#10;Popis byl vytvořen automaticky">
            <a:extLst>
              <a:ext uri="{FF2B5EF4-FFF2-40B4-BE49-F238E27FC236}">
                <a16:creationId xmlns:a16="http://schemas.microsoft.com/office/drawing/2014/main" id="{553FD8B0-18FE-4665-9D98-415384C10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734" y="4532700"/>
            <a:ext cx="3548384" cy="1756854"/>
          </a:xfrm>
          <a:prstGeom prst="rect">
            <a:avLst/>
          </a:prstGeom>
        </p:spPr>
      </p:pic>
      <p:pic>
        <p:nvPicPr>
          <p:cNvPr id="8" name="Obrázek 7" descr="Obsah obrázku hračka, interiér, stůl, vsedě&#10;&#10;Popis byl vytvořen automaticky">
            <a:extLst>
              <a:ext uri="{FF2B5EF4-FFF2-40B4-BE49-F238E27FC236}">
                <a16:creationId xmlns:a16="http://schemas.microsoft.com/office/drawing/2014/main" id="{E0FA5074-2A1B-48E9-9CDC-8D171202A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734" y="1821299"/>
            <a:ext cx="3506413" cy="26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33498"/>
      </p:ext>
    </p:extLst>
  </p:cSld>
  <p:clrMapOvr>
    <a:masterClrMapping/>
  </p:clrMapOvr>
  <p:transition advClick="0" advTm="15000"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EF724170-4DF5-4F43-8E54-218E0B6A79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16" y="1144471"/>
            <a:ext cx="3177780" cy="173453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4EEC15D-EF64-48A4-B250-7D36D52A3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magisterský studijní program</a:t>
            </a:r>
            <a:endParaRPr lang="cs-CZ" sz="2300" dirty="0"/>
          </a:p>
          <a:p>
            <a:r>
              <a:rPr lang="pl-PL" sz="2800" b="1" dirty="0"/>
              <a:t>Výrobní stroje, systémy a roboty</a:t>
            </a:r>
            <a:endParaRPr lang="cs-CZ" sz="2800" dirty="0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CDEE167A-D53E-4179-B241-A60F0D4F7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916832"/>
            <a:ext cx="4968552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cs-CZ" sz="2400" dirty="0"/>
              <a:t>Ukázky diplomových prací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Návrh zrychlovací hlavy pro vřeteník horizontální vyvrtávačky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Návrh digitálního dvojčete CNC obráběcího stroje</a:t>
            </a:r>
            <a:endParaRPr lang="cs-CZ" i="1" dirty="0">
              <a:solidFill>
                <a:srgbClr val="00206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Návrh brusky na broušení sklolaminátového pásu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Strojové vidění pro navádění robotu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Virtuální zprovoznění výrobního systému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Návrh pracoviště s průmyslovým robotem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Návrh propojení a programových modulů pro řízení robotické buňky pro zakládání dílů</a:t>
            </a:r>
            <a:endParaRPr lang="cs-CZ" i="1" dirty="0">
              <a:solidFill>
                <a:srgbClr val="002060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5BC15CB-FB85-4066-B185-C4D12D66621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16" y="2879004"/>
            <a:ext cx="3146908" cy="158417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4D1AF21-9D63-4136-9657-E9B2850B0FE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716" y="4463180"/>
            <a:ext cx="3146908" cy="196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52892"/>
      </p:ext>
    </p:extLst>
  </p:cSld>
  <p:clrMapOvr>
    <a:masterClrMapping/>
  </p:clrMapOvr>
  <p:transition advClick="0" advTm="15000">
    <p:plu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876322" y="2060848"/>
            <a:ext cx="76318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Navazující 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česko-německý </a:t>
            </a:r>
            <a:b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magisterský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studijní program</a:t>
            </a:r>
          </a:p>
          <a:p>
            <a:pPr algn="ctr"/>
            <a:b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Výrobní systémy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algn="ctr"/>
            <a:r>
              <a:rPr lang="pl-PL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M-VSY</a:t>
            </a:r>
            <a:endParaRPr lang="en-GB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91274"/>
      </p:ext>
    </p:extLst>
  </p:cSld>
  <p:clrMapOvr>
    <a:masterClrMapping/>
  </p:clrMapOvr>
  <p:transition advClick="0" advTm="15000"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4EEC15D-EF64-48A4-B250-7D36D52A3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908720"/>
            <a:ext cx="8784976" cy="77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r>
              <a:rPr lang="cs-CZ" sz="2300" b="1" dirty="0"/>
              <a:t>Navazující česko-německý magisterský studijní program</a:t>
            </a:r>
            <a:endParaRPr lang="cs-CZ" sz="2300" dirty="0"/>
          </a:p>
          <a:p>
            <a:r>
              <a:rPr lang="pl-PL" sz="2800" b="1" dirty="0"/>
              <a:t>Výrobní systémy</a:t>
            </a:r>
            <a:endParaRPr lang="cs-CZ" sz="2800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338E219-B8A6-4D21-9CBE-7C4FF720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821299"/>
            <a:ext cx="5184576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Studijní obor s </a:t>
            </a:r>
            <a:r>
              <a:rPr lang="cs-CZ" b="1" i="1" dirty="0"/>
              <a:t>dvojitým diplomem</a:t>
            </a:r>
            <a:r>
              <a:rPr lang="cs-CZ" i="1" dirty="0"/>
              <a:t>.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garantován Ústavem výrobních strojů, systémů a robotiky (ÚVSSR) na </a:t>
            </a:r>
            <a:r>
              <a:rPr lang="cs-CZ" b="1" i="1" dirty="0"/>
              <a:t>VUT v Brně</a:t>
            </a:r>
            <a:r>
              <a:rPr lang="cs-CZ" i="1" dirty="0"/>
              <a:t> </a:t>
            </a:r>
            <a:br>
              <a:rPr lang="cs-CZ" i="1" dirty="0"/>
            </a:br>
            <a:r>
              <a:rPr lang="cs-CZ" i="1" dirty="0"/>
              <a:t>a Institutem výrobních strojů a výrobních systémů (IWP) na </a:t>
            </a:r>
            <a:r>
              <a:rPr lang="cs-CZ" b="1" i="1" dirty="0"/>
              <a:t>TU Chemnitz</a:t>
            </a:r>
            <a:r>
              <a:rPr lang="cs-CZ" i="1" dirty="0"/>
              <a:t>.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Založen na vysoké mezinárodní úrovni oboru „Výrobní stroje, systémy a roboty“.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Až </a:t>
            </a:r>
            <a:r>
              <a:rPr lang="cs-CZ" b="1" i="1" dirty="0"/>
              <a:t>½ studia v Německu </a:t>
            </a:r>
            <a:r>
              <a:rPr lang="cs-CZ" i="1" dirty="0"/>
              <a:t>zdokonalí Vaši němčinu.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Umožňuje absolventům získat </a:t>
            </a:r>
            <a:r>
              <a:rPr lang="cs-CZ" b="1" i="1" dirty="0"/>
              <a:t>kompetence pro spolupráci v mezinárodních </a:t>
            </a:r>
            <a:r>
              <a:rPr lang="cs-CZ" i="1" dirty="0"/>
              <a:t>vývojových, projekčních a konstrukčních </a:t>
            </a:r>
            <a:r>
              <a:rPr lang="cs-CZ" b="1" i="1" dirty="0"/>
              <a:t>týmech</a:t>
            </a:r>
            <a:r>
              <a:rPr lang="cs-CZ" i="1" dirty="0"/>
              <a:t>.</a:t>
            </a:r>
          </a:p>
          <a:p>
            <a:pPr marL="285750" lvl="0" indent="-285750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Stáže na špičkovém pracovišti </a:t>
            </a:r>
            <a:r>
              <a:rPr lang="cs-CZ" b="1" i="1" dirty="0" err="1"/>
              <a:t>Fraunhoferova</a:t>
            </a:r>
            <a:r>
              <a:rPr lang="cs-CZ" b="1" i="1" dirty="0"/>
              <a:t> institutu IWU v Chemnitz</a:t>
            </a:r>
            <a:r>
              <a:rPr lang="cs-CZ" i="1" dirty="0"/>
              <a:t>.</a:t>
            </a:r>
          </a:p>
        </p:txBody>
      </p:sp>
      <p:pic>
        <p:nvPicPr>
          <p:cNvPr id="9" name="Picture 2" descr="Výsledek obrázku pro státní vlajky">
            <a:extLst>
              <a:ext uri="{FF2B5EF4-FFF2-40B4-BE49-F238E27FC236}">
                <a16:creationId xmlns:a16="http://schemas.microsoft.com/office/drawing/2014/main" id="{E1E90B14-93C9-41E7-828C-DE58C4931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270460" cy="125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navesnici.cz/wp-content/uploads/2013/11/127039_14883_vlajka.jpg">
            <a:extLst>
              <a:ext uri="{FF2B5EF4-FFF2-40B4-BE49-F238E27FC236}">
                <a16:creationId xmlns:a16="http://schemas.microsoft.com/office/drawing/2014/main" id="{FD230F91-91F7-45A3-8B97-0D845726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120162"/>
            <a:ext cx="2270460" cy="13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42520"/>
      </p:ext>
    </p:extLst>
  </p:cSld>
  <p:clrMapOvr>
    <a:masterClrMapping/>
  </p:clrMapOvr>
  <p:transition advClick="0" advTm="15000">
    <p:plu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94EB3-B05B-42E0-86B3-CCB4937B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707" y="117004"/>
            <a:ext cx="2593589" cy="647700"/>
          </a:xfrm>
        </p:spPr>
        <p:txBody>
          <a:bodyPr/>
          <a:lstStyle/>
          <a:p>
            <a:r>
              <a:rPr lang="cs-CZ" sz="3200" dirty="0"/>
              <a:t>Laboratoře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A8FFCE-C9F0-40B3-9204-DBE6409A1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Výuka probíhá ve špičkově vybavených laboratořích</a:t>
            </a:r>
          </a:p>
          <a:p>
            <a:r>
              <a:rPr lang="cs-CZ" dirty="0"/>
              <a:t>Robotika</a:t>
            </a:r>
          </a:p>
        </p:txBody>
      </p:sp>
      <p:pic>
        <p:nvPicPr>
          <p:cNvPr id="5" name="Obrázek 4" descr="Obsah obrázku interiér, několik&#10;&#10;Popis byl vytvořen automaticky">
            <a:extLst>
              <a:ext uri="{FF2B5EF4-FFF2-40B4-BE49-F238E27FC236}">
                <a16:creationId xmlns:a16="http://schemas.microsoft.com/office/drawing/2014/main" id="{80F3C81B-F9EF-420E-AD65-3594EAB4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411" y="1772816"/>
            <a:ext cx="4541180" cy="432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E0DBD21-05D8-419E-9A53-819F5B2B0B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768847"/>
            <a:ext cx="396044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66776"/>
      </p:ext>
    </p:extLst>
  </p:cSld>
  <p:clrMapOvr>
    <a:masterClrMapping/>
  </p:clrMapOvr>
  <p:transition advClick="0" advTm="15000"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A8FFCE-C9F0-40B3-9204-DBE6409A1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Výuka probíhá ve špičkově vybavených laboratořích</a:t>
            </a:r>
          </a:p>
          <a:p>
            <a:r>
              <a:rPr lang="cs-CZ" dirty="0"/>
              <a:t>Obráběcí stroje</a:t>
            </a:r>
          </a:p>
        </p:txBody>
      </p:sp>
      <p:pic>
        <p:nvPicPr>
          <p:cNvPr id="5" name="Obrázek 4" descr="Obsah obrázku text, patro, interiér, pracovní stůl&#10;&#10;Popis byl vytvořen automaticky">
            <a:extLst>
              <a:ext uri="{FF2B5EF4-FFF2-40B4-BE49-F238E27FC236}">
                <a16:creationId xmlns:a16="http://schemas.microsoft.com/office/drawing/2014/main" id="{68C6D0E5-9BFD-411A-B41B-CC0CDCC045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516" y="1772816"/>
            <a:ext cx="5879676" cy="4320000"/>
          </a:xfrm>
          <a:prstGeom prst="rect">
            <a:avLst/>
          </a:prstGeom>
        </p:spPr>
      </p:pic>
      <p:pic>
        <p:nvPicPr>
          <p:cNvPr id="7" name="Obrázek 6" descr="Obsah obrázku mlynář&#10;&#10;Popis byl vytvořen automaticky">
            <a:extLst>
              <a:ext uri="{FF2B5EF4-FFF2-40B4-BE49-F238E27FC236}">
                <a16:creationId xmlns:a16="http://schemas.microsoft.com/office/drawing/2014/main" id="{D7969CD4-413C-4A58-8894-3BF6431A50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55192" y="2717815"/>
            <a:ext cx="4320000" cy="2430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71C8EA71-23E2-4607-9999-0F0BF93DB00E}"/>
              </a:ext>
            </a:extLst>
          </p:cNvPr>
          <p:cNvSpPr txBox="1">
            <a:spLocks/>
          </p:cNvSpPr>
          <p:nvPr/>
        </p:nvSpPr>
        <p:spPr bwMode="auto">
          <a:xfrm>
            <a:off x="4642707" y="117004"/>
            <a:ext cx="2593589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sz="44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sz="4400" b="1">
                <a:solidFill>
                  <a:srgbClr val="000000"/>
                </a:solidFill>
                <a:latin typeface="Tahoma" pitchFamily="34" charset="0"/>
              </a:defRPr>
            </a:lvl2pPr>
            <a:lvl3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sz="4400" b="1">
                <a:solidFill>
                  <a:srgbClr val="000000"/>
                </a:solidFill>
                <a:latin typeface="Tahoma" pitchFamily="34" charset="0"/>
              </a:defRPr>
            </a:lvl3pPr>
            <a:lvl4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sz="4400" b="1">
                <a:solidFill>
                  <a:srgbClr val="000000"/>
                </a:solidFill>
                <a:latin typeface="Tahoma" pitchFamily="34" charset="0"/>
              </a:defRPr>
            </a:lvl4pPr>
            <a:lvl5pPr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sz="4400" b="1">
                <a:solidFill>
                  <a:srgbClr val="000000"/>
                </a:solidFill>
                <a:latin typeface="Tahoma" pitchFamily="34" charset="0"/>
              </a:defRPr>
            </a:lvl5pPr>
            <a:lvl6pPr marL="4572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b="1">
                <a:solidFill>
                  <a:srgbClr val="000000"/>
                </a:solidFill>
                <a:latin typeface="Tahoma" pitchFamily="34" charset="0"/>
              </a:defRPr>
            </a:lvl6pPr>
            <a:lvl7pPr marL="9144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b="1">
                <a:solidFill>
                  <a:srgbClr val="000000"/>
                </a:solidFill>
                <a:latin typeface="Tahoma" pitchFamily="34" charset="0"/>
              </a:defRPr>
            </a:lvl7pPr>
            <a:lvl8pPr marL="13716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b="1">
                <a:solidFill>
                  <a:srgbClr val="000000"/>
                </a:solidFill>
                <a:latin typeface="Tahoma" pitchFamily="34" charset="0"/>
              </a:defRPr>
            </a:lvl8pPr>
            <a:lvl9pPr marL="1828800" algn="l" defTabSz="449263" rtl="0" eaLnBrk="1" fontAlgn="base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defRPr b="1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r>
              <a:rPr lang="cs-CZ" sz="3200" kern="0"/>
              <a:t>Laboratoře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803761869"/>
      </p:ext>
    </p:extLst>
  </p:cSld>
  <p:clrMapOvr>
    <a:masterClrMapping/>
  </p:clrMapOvr>
  <p:transition advClick="0" advTm="15000">
    <p:plu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A8FFCE-C9F0-40B3-9204-DBE6409A1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Výuka probíhá ve špičkově vybavených laboratořích</a:t>
            </a:r>
          </a:p>
          <a:p>
            <a:r>
              <a:rPr lang="cs-CZ" dirty="0"/>
              <a:t>Metrologie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A7358159-66AC-4687-83B6-A2745629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707" y="117004"/>
            <a:ext cx="2593589" cy="647700"/>
          </a:xfrm>
        </p:spPr>
        <p:txBody>
          <a:bodyPr/>
          <a:lstStyle/>
          <a:p>
            <a:r>
              <a:rPr lang="cs-CZ" sz="3200" dirty="0"/>
              <a:t>Laboratoře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3CCF58-DEB0-4365-B3C5-1AB8BE89EB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228" y="1684861"/>
            <a:ext cx="8575771" cy="46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25741"/>
      </p:ext>
    </p:extLst>
  </p:cSld>
  <p:clrMapOvr>
    <a:masterClrMapping/>
  </p:clrMapOvr>
  <p:transition advClick="0" advTm="15000">
    <p:plu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A8FFCE-C9F0-40B3-9204-DBE6409A1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Výuka probíhá ve špičkově vybavených laboratořích</a:t>
            </a:r>
          </a:p>
          <a:p>
            <a:r>
              <a:rPr lang="cs-CZ" dirty="0"/>
              <a:t>Elektrotechnika</a:t>
            </a:r>
          </a:p>
        </p:txBody>
      </p:sp>
      <p:pic>
        <p:nvPicPr>
          <p:cNvPr id="5" name="Obrázek 4" descr="Obsah obrázku interiér, přeplněné, pracovní stůl&#10;&#10;Popis byl vytvořen automaticky">
            <a:extLst>
              <a:ext uri="{FF2B5EF4-FFF2-40B4-BE49-F238E27FC236}">
                <a16:creationId xmlns:a16="http://schemas.microsoft.com/office/drawing/2014/main" id="{BED67287-65FD-47FA-AACF-0A7451141D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19" y="1772816"/>
            <a:ext cx="6097317" cy="4572988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37D59E79-2D68-4C5D-8F5E-BB1226B3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707" y="117004"/>
            <a:ext cx="2593589" cy="647700"/>
          </a:xfrm>
        </p:spPr>
        <p:txBody>
          <a:bodyPr/>
          <a:lstStyle/>
          <a:p>
            <a:r>
              <a:rPr lang="cs-CZ" sz="3200" dirty="0"/>
              <a:t>Laboratoře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7897210"/>
      </p:ext>
    </p:extLst>
  </p:cSld>
  <p:clrMapOvr>
    <a:masterClrMapping/>
  </p:clrMapOvr>
  <p:transition advClick="0" advTm="15000">
    <p:plu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D48EF-ED09-41C7-97A8-70FADBD7B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476" y="1751408"/>
            <a:ext cx="7616231" cy="75388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004F71"/>
                </a:solidFill>
                <a:latin typeface="Georgia" panose="02040502050405020303" pitchFamily="18" charset="0"/>
              </a:rPr>
              <a:t>Děkuji za pozornost</a:t>
            </a:r>
            <a:endParaRPr lang="cs-CZ" dirty="0">
              <a:latin typeface="Georgia" panose="02040502050405020303" pitchFamily="18" charset="0"/>
            </a:endParaRPr>
          </a:p>
        </p:txBody>
      </p:sp>
      <p:pic>
        <p:nvPicPr>
          <p:cNvPr id="3" name="Obrázek 2">
            <a:hlinkClick r:id="rId3"/>
            <a:extLst>
              <a:ext uri="{FF2B5EF4-FFF2-40B4-BE49-F238E27FC236}">
                <a16:creationId xmlns:a16="http://schemas.microsoft.com/office/drawing/2014/main" id="{09C3C6D0-0D6D-4F39-BDAD-AFA2F6C6FD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465" y="4509120"/>
            <a:ext cx="1210286" cy="1014611"/>
          </a:xfrm>
          <a:prstGeom prst="rect">
            <a:avLst/>
          </a:prstGeom>
        </p:spPr>
      </p:pic>
      <p:pic>
        <p:nvPicPr>
          <p:cNvPr id="5" name="Obrázek 4">
            <a:hlinkClick r:id="rId5"/>
            <a:extLst>
              <a:ext uri="{FF2B5EF4-FFF2-40B4-BE49-F238E27FC236}">
                <a16:creationId xmlns:a16="http://schemas.microsoft.com/office/drawing/2014/main" id="{41EB39F6-2BC2-47D9-B6F5-8428C8A4C4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142" y="4509120"/>
            <a:ext cx="1014611" cy="1014611"/>
          </a:xfrm>
          <a:prstGeom prst="rect">
            <a:avLst/>
          </a:prstGeom>
        </p:spPr>
      </p:pic>
      <p:pic>
        <p:nvPicPr>
          <p:cNvPr id="7" name="Obrázek 6">
            <a:hlinkClick r:id="rId7"/>
            <a:extLst>
              <a:ext uri="{FF2B5EF4-FFF2-40B4-BE49-F238E27FC236}">
                <a16:creationId xmlns:a16="http://schemas.microsoft.com/office/drawing/2014/main" id="{E2D22D38-20E6-4799-AAFF-ED3EB9A3F8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4509120"/>
            <a:ext cx="944848" cy="1014611"/>
          </a:xfrm>
          <a:prstGeom prst="rect">
            <a:avLst/>
          </a:prstGeom>
        </p:spPr>
      </p:pic>
      <p:pic>
        <p:nvPicPr>
          <p:cNvPr id="9" name="Obrázek 8">
            <a:hlinkClick r:id="rId9"/>
            <a:extLst>
              <a:ext uri="{FF2B5EF4-FFF2-40B4-BE49-F238E27FC236}">
                <a16:creationId xmlns:a16="http://schemas.microsoft.com/office/drawing/2014/main" id="{E1AB6471-331F-4B4D-9F81-3F7243117B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703" y="4509120"/>
            <a:ext cx="1014611" cy="101461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9A97ABB-DB71-4682-98C1-EE11365BBCEF}"/>
              </a:ext>
            </a:extLst>
          </p:cNvPr>
          <p:cNvSpPr txBox="1"/>
          <p:nvPr/>
        </p:nvSpPr>
        <p:spPr bwMode="auto">
          <a:xfrm>
            <a:off x="1763688" y="3230943"/>
            <a:ext cx="5904656" cy="990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49263" rtl="0" eaLnBrk="1" fontAlgn="base" latinLnBrk="0" hangingPunct="1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buNone/>
              <a:tabLst/>
            </a:pPr>
            <a:r>
              <a:rPr lang="cs-CZ" sz="2000" kern="0" dirty="0">
                <a:solidFill>
                  <a:srgbClr val="000000"/>
                </a:solidFill>
                <a:latin typeface="+mn-lt"/>
              </a:rPr>
              <a:t>Další podrobné informace a videa naleznete </a:t>
            </a:r>
            <a:br>
              <a:rPr lang="cs-CZ" sz="2000" kern="0" dirty="0">
                <a:solidFill>
                  <a:srgbClr val="000000"/>
                </a:solidFill>
                <a:latin typeface="+mn-lt"/>
              </a:rPr>
            </a:br>
            <a:r>
              <a:rPr lang="cs-CZ" sz="2000" kern="0" dirty="0">
                <a:solidFill>
                  <a:srgbClr val="000000"/>
                </a:solidFill>
                <a:latin typeface="+mn-lt"/>
              </a:rPr>
              <a:t>na hypertextových odkazech v prezentaci</a:t>
            </a:r>
            <a:br>
              <a:rPr lang="cs-CZ" sz="2000" kern="0" dirty="0">
                <a:solidFill>
                  <a:srgbClr val="000000"/>
                </a:solidFill>
                <a:latin typeface="+mn-lt"/>
              </a:rPr>
            </a:br>
            <a:r>
              <a:rPr lang="cs-CZ" sz="2000" kern="0" dirty="0">
                <a:solidFill>
                  <a:srgbClr val="000000"/>
                </a:solidFill>
                <a:latin typeface="+mn-lt"/>
              </a:rPr>
              <a:t>a těchto sociálních sítích: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03357"/>
      </p:ext>
    </p:extLst>
  </p:cSld>
  <p:clrMapOvr>
    <a:masterClrMapping/>
  </p:clrMapOvr>
  <p:transition advClick="0" advTm="15000"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876322" y="2060848"/>
            <a:ext cx="763188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Bakalářský studijní program </a:t>
            </a:r>
            <a:b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Strojírenství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  <a:p>
            <a:pPr algn="ctr"/>
            <a:endParaRPr lang="pl-PL" sz="3000" dirty="0">
              <a:solidFill>
                <a:srgbClr val="004F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Specializace KSB</a:t>
            </a:r>
            <a:b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Kvalita, spolehlivost a bezpečnost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algn="ctr"/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Specializace SSZ</a:t>
            </a:r>
          </a:p>
          <a:p>
            <a:pPr algn="ctr"/>
            <a:r>
              <a:rPr lang="cs-CZ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„Stavba strojů a zařízení“</a:t>
            </a:r>
            <a:endParaRPr lang="en-GB" sz="3000" b="1" dirty="0">
              <a:solidFill>
                <a:srgbClr val="004F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38569"/>
      </p:ext>
    </p:extLst>
  </p:cSld>
  <p:clrMapOvr>
    <a:masterClrMapping/>
  </p:clrMapOvr>
  <p:transition advClick="0" advTm="15000">
    <p:plu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11560" y="2102939"/>
            <a:ext cx="4896544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Výrazný interdisciplinární charakter studia.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Získáte teoretické strojírenské znalostí </a:t>
            </a:r>
            <a:br>
              <a:rPr lang="cs-CZ" i="1" dirty="0"/>
            </a:br>
            <a:r>
              <a:rPr lang="cs-CZ" i="1" dirty="0"/>
              <a:t>potřebné pro další studium či výkon </a:t>
            </a:r>
            <a:br>
              <a:rPr lang="cs-CZ" i="1" dirty="0"/>
            </a:br>
            <a:r>
              <a:rPr lang="cs-CZ" i="1" dirty="0"/>
              <a:t>povolání.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Tyto znalosti si odborně prohloubíte</a:t>
            </a:r>
            <a:br>
              <a:rPr lang="cs-CZ" i="1" dirty="0"/>
            </a:br>
            <a:r>
              <a:rPr lang="cs-CZ" i="1" dirty="0"/>
              <a:t>v oblasti zvolené specializace.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Osvojíte si kompetence v oblastech </a:t>
            </a:r>
            <a:br>
              <a:rPr lang="cs-CZ" i="1" dirty="0"/>
            </a:br>
            <a:r>
              <a:rPr lang="cs-CZ" i="1" dirty="0"/>
              <a:t>soft-</a:t>
            </a:r>
            <a:r>
              <a:rPr lang="cs-CZ" i="1" dirty="0" err="1"/>
              <a:t>skills</a:t>
            </a:r>
            <a:r>
              <a:rPr lang="cs-CZ" i="1" dirty="0"/>
              <a:t>, například komunikační </a:t>
            </a:r>
            <a:br>
              <a:rPr lang="cs-CZ" i="1" dirty="0"/>
            </a:br>
            <a:r>
              <a:rPr lang="cs-CZ" i="1" dirty="0"/>
              <a:t>dovednosti nebo objevování a orientace </a:t>
            </a:r>
            <a:br>
              <a:rPr lang="cs-CZ" i="1" dirty="0"/>
            </a:br>
            <a:r>
              <a:rPr lang="cs-CZ" i="1" dirty="0"/>
              <a:t>v informacích.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Můžete buď pokračovat v navazujícím </a:t>
            </a:r>
            <a:br>
              <a:rPr lang="cs-CZ" i="1" dirty="0"/>
            </a:br>
            <a:r>
              <a:rPr lang="cs-CZ" i="1" dirty="0"/>
              <a:t>magisterském studiu, anebo odejít do </a:t>
            </a:r>
            <a:br>
              <a:rPr lang="cs-CZ" i="1" dirty="0"/>
            </a:br>
            <a:r>
              <a:rPr lang="cs-CZ" i="1" dirty="0"/>
              <a:t>průmyslové praxe.</a:t>
            </a: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467544" y="980728"/>
            <a:ext cx="8352928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300" b="1" dirty="0"/>
              <a:t>Bakalářský studijní program Strojírenství, </a:t>
            </a:r>
            <a:endParaRPr lang="cs-CZ" sz="2300" dirty="0"/>
          </a:p>
          <a:p>
            <a:r>
              <a:rPr lang="cs-CZ" sz="2800" dirty="0"/>
              <a:t>má 4 specializace (</a:t>
            </a:r>
            <a:r>
              <a:rPr lang="cs-CZ" sz="2800" b="1" u="sng" dirty="0"/>
              <a:t>KSB, SSZ</a:t>
            </a:r>
            <a:r>
              <a:rPr lang="cs-CZ" sz="2800" dirty="0"/>
              <a:t>, ST a AIŘ)</a:t>
            </a:r>
          </a:p>
        </p:txBody>
      </p:sp>
      <p:pic>
        <p:nvPicPr>
          <p:cNvPr id="8" name="Picture 1" descr="UVSSR_color_RGB_CZ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Program Files\Common Files\Microsoft Shared\Clipart\cagcat50\pe01561_.wmf">
            <a:extLst>
              <a:ext uri="{FF2B5EF4-FFF2-40B4-BE49-F238E27FC236}">
                <a16:creationId xmlns:a16="http://schemas.microsoft.com/office/drawing/2014/main" id="{C5986742-47CE-4237-B75A-E00644F43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708920"/>
            <a:ext cx="3860399" cy="256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1699">
    <p:plus/>
  </p:transition>
  <p:extLst>
    <p:ext uri="{6950BFC3-D8DA-4A85-94F7-54DA5524770B}">
      <p188:commentRel xmlns:p188="http://schemas.microsoft.com/office/powerpoint/2018/8/main" xmlns="" r:id="rId5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11560" y="2102939"/>
            <a:ext cx="4968552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Pochopíte firemní procesy nezbytné pro produkci kvalitních výrobků.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Naučíme Vás používat moderní nástroje </a:t>
            </a:r>
            <a:br>
              <a:rPr lang="cs-CZ" i="1" dirty="0"/>
            </a:br>
            <a:r>
              <a:rPr lang="cs-CZ" i="1" dirty="0"/>
              <a:t>a metody zabezpečování kvality.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Statistika pro Vás nebude jenom nudný nástroj, ale pomocník pro získání </a:t>
            </a:r>
            <a:br>
              <a:rPr lang="cs-CZ" i="1" dirty="0"/>
            </a:br>
            <a:r>
              <a:rPr lang="cs-CZ" i="1" dirty="0"/>
              <a:t>cenných údajů.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Porozumíte základům metrologie </a:t>
            </a:r>
            <a:br>
              <a:rPr lang="cs-CZ" i="1" dirty="0"/>
            </a:br>
            <a:r>
              <a:rPr lang="cs-CZ" i="1" dirty="0"/>
              <a:t>a naučíte se měřit s celou řadou </a:t>
            </a:r>
            <a:br>
              <a:rPr lang="cs-CZ" i="1" dirty="0"/>
            </a:br>
            <a:r>
              <a:rPr lang="cs-CZ" i="1" dirty="0"/>
              <a:t>moderních přístrojů.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Naměřená data budete umět zpracovat </a:t>
            </a:r>
            <a:br>
              <a:rPr lang="cs-CZ" i="1" dirty="0"/>
            </a:br>
            <a:r>
              <a:rPr lang="cs-CZ" i="1" dirty="0"/>
              <a:t>a správně vyhodnotit.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Detailní studijní plán specializace </a:t>
            </a:r>
            <a:r>
              <a:rPr lang="cs-CZ" i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KSB</a:t>
            </a:r>
            <a:r>
              <a:rPr lang="cs-CZ" i="1" dirty="0"/>
              <a:t>.</a:t>
            </a: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467544" y="980728"/>
            <a:ext cx="8352928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300" b="1" dirty="0"/>
              <a:t>Bakalářský studijní program Strojírenství, </a:t>
            </a:r>
            <a:endParaRPr lang="cs-CZ" sz="2300" dirty="0"/>
          </a:p>
          <a:p>
            <a:r>
              <a:rPr lang="cs-CZ" sz="2800" dirty="0"/>
              <a:t>specializace</a:t>
            </a:r>
            <a:r>
              <a:rPr lang="cs-CZ" sz="2800" b="1" dirty="0"/>
              <a:t> Kvalita, spolehlivost a bezpečnost</a:t>
            </a:r>
            <a:endParaRPr lang="cs-CZ" sz="2800" dirty="0"/>
          </a:p>
        </p:txBody>
      </p:sp>
      <p:pic>
        <p:nvPicPr>
          <p:cNvPr id="8" name="Picture 1" descr="UVSSR_color_RGB_CZ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" descr="https://scontent-frt3-1.xx.fbcdn.net/hphotos-xpf1/t31.0-8/12356817_1073251509392586_2068491032659750478_o.jpg"/>
          <p:cNvPicPr>
            <a:picLocks noChangeAspect="1"/>
          </p:cNvPicPr>
          <p:nvPr/>
        </p:nvPicPr>
        <p:blipFill rotWithShape="1">
          <a:blip r:embed="rId5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2221528"/>
            <a:ext cx="3591567" cy="343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088627"/>
      </p:ext>
    </p:extLst>
  </p:cSld>
  <p:clrMapOvr>
    <a:masterClrMapping/>
  </p:clrMapOvr>
  <p:transition advClick="0" advTm="11699">
    <p:plu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11560" y="2102939"/>
            <a:ext cx="4968552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Dokážete posoudit plnění požadavků </a:t>
            </a:r>
            <a:br>
              <a:rPr lang="cs-CZ" i="1" dirty="0"/>
            </a:br>
            <a:r>
              <a:rPr lang="cs-CZ" i="1" dirty="0"/>
              <a:t>na ochranu životního prostředí.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Dokážete identifikovat nebezpečí </a:t>
            </a:r>
            <a:br>
              <a:rPr lang="cs-CZ" i="1" dirty="0"/>
            </a:br>
            <a:r>
              <a:rPr lang="cs-CZ" i="1" dirty="0"/>
              <a:t>ohrožující uživatele výrobku.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Dokážete analyzovat různá rizika </a:t>
            </a:r>
            <a:br>
              <a:rPr lang="cs-CZ" i="1" dirty="0"/>
            </a:br>
            <a:r>
              <a:rPr lang="cs-CZ" i="1" dirty="0"/>
              <a:t>spojená s výrobkem nebo technologií.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Seznámíte se se stavbou různých </a:t>
            </a:r>
            <a:br>
              <a:rPr lang="cs-CZ" i="1" dirty="0"/>
            </a:br>
            <a:r>
              <a:rPr lang="cs-CZ" i="1" dirty="0"/>
              <a:t>výrobních strojů a jejich uplatněním </a:t>
            </a:r>
            <a:br>
              <a:rPr lang="cs-CZ" i="1" dirty="0"/>
            </a:br>
            <a:r>
              <a:rPr lang="cs-CZ" i="1" dirty="0"/>
              <a:t>v průmyslové výrobě.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/>
              <a:t>Naučíte se diagnostikovat vlastnosti strojů </a:t>
            </a:r>
            <a:br>
              <a:rPr lang="cs-CZ" i="1" dirty="0"/>
            </a:br>
            <a:r>
              <a:rPr lang="cs-CZ" i="1" dirty="0"/>
              <a:t>s cílem posoudit jejich stav a vyhodnotit potřebná preventivní opatření.</a:t>
            </a: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467544" y="980728"/>
            <a:ext cx="8352928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300" b="1" dirty="0"/>
              <a:t>Bakalářský studijní program Strojírenství, </a:t>
            </a:r>
            <a:endParaRPr lang="cs-CZ" sz="2300" dirty="0"/>
          </a:p>
          <a:p>
            <a:r>
              <a:rPr lang="cs-CZ" sz="2800" dirty="0"/>
              <a:t>specializace</a:t>
            </a:r>
            <a:r>
              <a:rPr lang="cs-CZ" sz="2800" b="1" dirty="0"/>
              <a:t> Kvalita, spolehlivost a bezpečnost</a:t>
            </a:r>
            <a:endParaRPr lang="cs-CZ" sz="2800" dirty="0"/>
          </a:p>
        </p:txBody>
      </p:sp>
      <p:pic>
        <p:nvPicPr>
          <p:cNvPr id="8" name="Picture 1" descr="UVSSR_color_RGB_CZ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" descr="C:\Users\Miloš Hammer\Documents\FOTO-bakaláři\IMG_0004.jpg">
            <a:extLst>
              <a:ext uri="{FF2B5EF4-FFF2-40B4-BE49-F238E27FC236}">
                <a16:creationId xmlns:a16="http://schemas.microsoft.com/office/drawing/2014/main" id="{697B759F-EE65-4733-9A05-FFAFF9D4D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2236904"/>
            <a:ext cx="3591566" cy="3404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7CBC55-F6DD-45CD-90FA-0F9CC1424236}"/>
              </a:ext>
            </a:extLst>
          </p:cNvPr>
          <p:cNvSpPr txBox="1"/>
          <p:nvPr/>
        </p:nvSpPr>
        <p:spPr bwMode="auto">
          <a:xfrm>
            <a:off x="606768" y="5782513"/>
            <a:ext cx="8483516" cy="691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defTabSz="449263" rtl="0" eaLnBrk="1" fontAlgn="base" latinLnBrk="0" hangingPunct="1">
              <a:lnSpc>
                <a:spcPct val="97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pitchFamily="34" charset="0"/>
              <a:buNone/>
              <a:tabLst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Získané znalosti si můžete výrazně prohloubit ve stejnojmenném navazujícím magisterském studijním programu </a:t>
            </a: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N-KSB-P</a:t>
            </a:r>
            <a:r>
              <a:rPr kumimoji="0" lang="cs-CZ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153989"/>
      </p:ext>
    </p:extLst>
  </p:cSld>
  <p:clrMapOvr>
    <a:masterClrMapping/>
  </p:clrMapOvr>
  <p:transition advClick="0" advTm="11699">
    <p:plu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11560" y="2102939"/>
            <a:ext cx="4968552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Ukázky bakalářských prací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Požadavky na akreditaci zkušební laboratoře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Měření spokojenosti zákazníka </a:t>
            </a:r>
            <a:br>
              <a:rPr lang="cs-CZ" i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cs-CZ" i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 oblasti managementu kvality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Zlepšování kvality výrobního </a:t>
            </a:r>
            <a:b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procesu eskalátorů/výtahů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Informační bezpečnost </a:t>
            </a:r>
            <a:br>
              <a:rPr lang="cs-CZ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cs-CZ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 strojírenství</a:t>
            </a:r>
            <a:endParaRPr lang="cs-CZ" i="1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Návrh vylepšení strategie údržby </a:t>
            </a:r>
            <a:br>
              <a:rPr lang="cs-CZ" i="1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cs-CZ" i="1" dirty="0">
                <a:solidFill>
                  <a:srgbClr val="00206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 kontextu Průmyslu 4.0</a:t>
            </a:r>
            <a:endParaRPr lang="cs-CZ" i="1" dirty="0">
              <a:solidFill>
                <a:srgbClr val="002060"/>
              </a:solidFill>
            </a:endParaRP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467544" y="980728"/>
            <a:ext cx="8352928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300" b="1" dirty="0"/>
              <a:t>Bakalářský studijní program Strojírenství, </a:t>
            </a:r>
            <a:endParaRPr lang="cs-CZ" sz="2300" dirty="0"/>
          </a:p>
          <a:p>
            <a:r>
              <a:rPr lang="cs-CZ" sz="2800" dirty="0"/>
              <a:t>specializace</a:t>
            </a:r>
            <a:r>
              <a:rPr lang="cs-CZ" sz="2800" b="1" dirty="0"/>
              <a:t> Kvalita, spolehlivost a bezpečnost</a:t>
            </a:r>
            <a:endParaRPr lang="cs-CZ" sz="2800" dirty="0"/>
          </a:p>
        </p:txBody>
      </p:sp>
      <p:pic>
        <p:nvPicPr>
          <p:cNvPr id="8" name="Picture 1" descr="UVSSR_color_RGB_CZ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E0DC143-C272-4935-A1E6-3BAD47C6ED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4" y="2517573"/>
            <a:ext cx="41719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12034"/>
      </p:ext>
    </p:extLst>
  </p:cSld>
  <p:clrMapOvr>
    <a:masterClrMapping/>
  </p:clrMapOvr>
  <p:transition advClick="0" advTm="11699">
    <p:plus/>
  </p:transition>
  <p:extLst>
    <p:ext uri="{6950BFC3-D8DA-4A85-94F7-54DA5524770B}">
      <p188:commentRel xmlns:p188="http://schemas.microsoft.com/office/powerpoint/2018/8/main" xmlns="" r:id="rId10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11560" y="2102939"/>
            <a:ext cx="496855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Ukázky bakalářských prací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Metodika QRQC jako nástroj řízení neshodných produktů ve společnosti </a:t>
            </a:r>
            <a:r>
              <a:rPr lang="cs-CZ" i="1" dirty="0" err="1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Poclain</a:t>
            </a:r>
            <a:r>
              <a:rPr lang="cs-CZ" i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i="1" dirty="0" err="1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Hydraulics</a:t>
            </a:r>
            <a:r>
              <a:rPr lang="cs-CZ" i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s.r.o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Statistické vyhodnocení rozměrového ustavení automobilu pro 3D měření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Analýza rizik u pásového dopravníku </a:t>
            </a:r>
            <a:b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cs-CZ" i="1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typu PDN-DPU 10010</a:t>
            </a:r>
            <a:endParaRPr lang="cs-CZ" i="1" dirty="0">
              <a:solidFill>
                <a:srgbClr val="002060"/>
              </a:solidFill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cs-CZ" i="1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 rozvoje informovanosti dodavatelů ocelových konstrukcí v oblasti kvality ve výrobní společnosti Bosch </a:t>
            </a:r>
            <a:r>
              <a:rPr lang="cs-CZ" i="1" dirty="0" err="1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Rexroth</a:t>
            </a:r>
            <a:endParaRPr lang="cs-CZ" i="1" dirty="0">
              <a:solidFill>
                <a:srgbClr val="002060"/>
              </a:solidFill>
            </a:endParaRPr>
          </a:p>
        </p:txBody>
      </p:sp>
      <p:sp>
        <p:nvSpPr>
          <p:cNvPr id="18" name="Rectangle 1"/>
          <p:cNvSpPr txBox="1">
            <a:spLocks noChangeArrowheads="1"/>
          </p:cNvSpPr>
          <p:nvPr/>
        </p:nvSpPr>
        <p:spPr bwMode="auto">
          <a:xfrm>
            <a:off x="467544" y="980728"/>
            <a:ext cx="8352928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300" b="1" dirty="0"/>
              <a:t>Bakalářský studijní program Strojírenství, </a:t>
            </a:r>
            <a:endParaRPr lang="cs-CZ" sz="2300" dirty="0"/>
          </a:p>
          <a:p>
            <a:r>
              <a:rPr lang="cs-CZ" sz="2800" dirty="0"/>
              <a:t>specializace</a:t>
            </a:r>
            <a:r>
              <a:rPr lang="cs-CZ" sz="2800" b="1" dirty="0"/>
              <a:t> Kvalita, spolehlivost a bezpečnost</a:t>
            </a:r>
            <a:endParaRPr lang="cs-CZ" sz="2800" dirty="0"/>
          </a:p>
        </p:txBody>
      </p:sp>
      <p:pic>
        <p:nvPicPr>
          <p:cNvPr id="8" name="Picture 1" descr="UVSSR_color_RGB_CZ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4" y="-3047"/>
            <a:ext cx="4149211" cy="8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CB22E79-1C91-469F-BC38-E1705DF4CF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60" t="4162" r="1011" b="3091"/>
          <a:stretch/>
        </p:blipFill>
        <p:spPr>
          <a:xfrm>
            <a:off x="5076056" y="2492896"/>
            <a:ext cx="4067944" cy="21602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968001-FD50-4781-91B3-49FA7D52AD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4725144"/>
            <a:ext cx="2735205" cy="155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81958"/>
      </p:ext>
    </p:extLst>
  </p:cSld>
  <p:clrMapOvr>
    <a:masterClrMapping/>
  </p:clrMapOvr>
  <p:transition advClick="0" advTm="11699">
    <p:plu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876322" y="2060848"/>
            <a:ext cx="76318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Bakalářský studijní program </a:t>
            </a:r>
            <a:b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Strojírenství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  <a:p>
            <a:pPr algn="ctr"/>
            <a:endParaRPr lang="pl-PL" sz="3000" dirty="0">
              <a:solidFill>
                <a:srgbClr val="004F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Specializace SSZ</a:t>
            </a:r>
            <a:b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pl-PL" sz="3000" b="1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Stavba strojů a zařízení</a:t>
            </a:r>
            <a:r>
              <a:rPr lang="pl-PL" sz="3000" dirty="0">
                <a:solidFill>
                  <a:srgbClr val="004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en-GB" sz="3000" dirty="0">
              <a:solidFill>
                <a:srgbClr val="004F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06626"/>
      </p:ext>
    </p:extLst>
  </p:cSld>
  <p:clrMapOvr>
    <a:masterClrMapping/>
  </p:clrMapOvr>
  <p:transition advClick="0" advTm="15000">
    <p:plus/>
  </p:transition>
</p:sld>
</file>

<file path=ppt/theme/theme1.xml><?xml version="1.0" encoding="utf-8"?>
<a:theme xmlns:a="http://schemas.openxmlformats.org/drawingml/2006/main" name="Motiv1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round/>
          <a:headEnd/>
          <a:tailEnd/>
        </a:ln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97000"/>
          </a:lnSpc>
          <a:spcBef>
            <a:spcPts val="500"/>
          </a:spcBef>
          <a:spcAft>
            <a:spcPct val="0"/>
          </a:spcAft>
          <a:buClr>
            <a:srgbClr val="000000"/>
          </a:buClr>
          <a:buSzPct val="100000"/>
          <a:buFont typeface="Tahoma" pitchFamily="34" charset="0"/>
          <a:buNone/>
          <a:tabLst/>
          <a:defRPr kumimoji="0" sz="20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4209</TotalTime>
  <Words>1519</Words>
  <Application>Microsoft Office PowerPoint</Application>
  <PresentationFormat>Předvádění na obrazovce (4:3)</PresentationFormat>
  <Paragraphs>227</Paragraphs>
  <Slides>29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Calibri</vt:lpstr>
      <vt:lpstr>Georgia</vt:lpstr>
      <vt:lpstr>Open Sans</vt:lpstr>
      <vt:lpstr>Tahoma</vt:lpstr>
      <vt:lpstr>Vafle Light VUT</vt:lpstr>
      <vt:lpstr>Wingdings</vt:lpstr>
      <vt:lpstr>Motiv1</vt:lpstr>
      <vt:lpstr>Představení studijních programů na Ústavu výrobních strojů, systémů a robotiky  </vt:lpstr>
      <vt:lpstr>Výběr ze studijních programů: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Laboratoře</vt:lpstr>
      <vt:lpstr>Prezentace aplikace PowerPoint</vt:lpstr>
      <vt:lpstr>Laboratoře</vt:lpstr>
      <vt:lpstr>Laboratoře</vt:lpstr>
      <vt:lpstr>Děkuji za pozornost</vt:lpstr>
    </vt:vector>
  </TitlesOfParts>
  <Company>UVSSR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Hulman</dc:creator>
  <cp:lastModifiedBy>Huzlík Rostislav (47486)</cp:lastModifiedBy>
  <cp:revision>397</cp:revision>
  <dcterms:created xsi:type="dcterms:W3CDTF">2006-12-04T14:14:06Z</dcterms:created>
  <dcterms:modified xsi:type="dcterms:W3CDTF">2022-01-21T13:02:27Z</dcterms:modified>
</cp:coreProperties>
</file>